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pen Sauce Bold" charset="1" panose="00000800000000000000"/>
      <p:regular r:id="rId30"/>
    </p:embeddedFont>
    <p:embeddedFont>
      <p:font typeface="Open Sauce" charset="1" panose="00000500000000000000"/>
      <p:regular r:id="rId31"/>
    </p:embeddedFont>
    <p:embeddedFont>
      <p:font typeface="Black Han Sans" charset="1" panose="00000000000000000000"/>
      <p:regular r:id="rId32"/>
    </p:embeddedFont>
    <p:embeddedFont>
      <p:font typeface="Open Sauce Semi-Bold" charset="1" panose="000007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37.png" Type="http://schemas.openxmlformats.org/officeDocument/2006/relationships/image"/><Relationship Id="rId2" Target="../media/image35.png" Type="http://schemas.openxmlformats.org/officeDocument/2006/relationships/image"/><Relationship Id="rId20" Target="../embeddings/oleObject1.bin" Type="http://schemas.openxmlformats.org/officeDocument/2006/relationships/oleObject"/><Relationship Id="rId3" Target="../media/image36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38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39.png" Type="http://schemas.openxmlformats.org/officeDocument/2006/relationships/image"/><Relationship Id="rId2" Target="../media/image35.png" Type="http://schemas.openxmlformats.org/officeDocument/2006/relationships/image"/><Relationship Id="rId20" Target="../media/image40.png" Type="http://schemas.openxmlformats.org/officeDocument/2006/relationships/image"/><Relationship Id="rId21" Target="../media/image41.png" Type="http://schemas.openxmlformats.org/officeDocument/2006/relationships/image"/><Relationship Id="rId22" Target="../media/image42.png" Type="http://schemas.openxmlformats.org/officeDocument/2006/relationships/image"/><Relationship Id="rId23" Target="../media/image43.png" Type="http://schemas.openxmlformats.org/officeDocument/2006/relationships/image"/><Relationship Id="rId24" Target="../media/image44.png" Type="http://schemas.openxmlformats.org/officeDocument/2006/relationships/image"/><Relationship Id="rId25" Target="../media/image45.png" Type="http://schemas.openxmlformats.org/officeDocument/2006/relationships/image"/><Relationship Id="rId26" Target="../media/image46.png" Type="http://schemas.openxmlformats.org/officeDocument/2006/relationships/image"/><Relationship Id="rId27" Target="https://github.com/ylim0411/stockCast_project.git" TargetMode="External" Type="http://schemas.openxmlformats.org/officeDocument/2006/relationships/hyperlink"/><Relationship Id="rId28" Target="../media/image47.png" Type="http://schemas.openxmlformats.org/officeDocument/2006/relationships/image"/><Relationship Id="rId3" Target="../media/image36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5.pn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17" Target="../media/image5.png" Type="http://schemas.openxmlformats.org/officeDocument/2006/relationships/image"/><Relationship Id="rId18" Target="../media/image6.svg" Type="http://schemas.openxmlformats.org/officeDocument/2006/relationships/image"/><Relationship Id="rId19" Target="../media/image9.png" Type="http://schemas.openxmlformats.org/officeDocument/2006/relationships/image"/><Relationship Id="rId2" Target="../media/image48.png" Type="http://schemas.openxmlformats.org/officeDocument/2006/relationships/image"/><Relationship Id="rId20" Target="../media/image10.svg" Type="http://schemas.openxmlformats.org/officeDocument/2006/relationships/image"/><Relationship Id="rId21" Target="../media/image50.jpeg" Type="http://schemas.openxmlformats.org/officeDocument/2006/relationships/image"/><Relationship Id="rId22" Target="../media/VAGwAJEziZE.mp4" Type="http://schemas.openxmlformats.org/officeDocument/2006/relationships/video"/><Relationship Id="rId23" Target="../media/VAGwAJEziZE.mp4" Type="http://schemas.microsoft.com/office/2007/relationships/media"/><Relationship Id="rId3" Target="../media/image49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5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9.png" Type="http://schemas.openxmlformats.org/officeDocument/2006/relationships/image"/><Relationship Id="rId2" Target="../media/image48.png" Type="http://schemas.openxmlformats.org/officeDocument/2006/relationships/image"/><Relationship Id="rId20" Target="../media/image10.svg" Type="http://schemas.openxmlformats.org/officeDocument/2006/relationships/image"/><Relationship Id="rId3" Target="../media/image49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5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9.png" Type="http://schemas.openxmlformats.org/officeDocument/2006/relationships/image"/><Relationship Id="rId2" Target="../media/image48.png" Type="http://schemas.openxmlformats.org/officeDocument/2006/relationships/image"/><Relationship Id="rId20" Target="../media/image10.svg" Type="http://schemas.openxmlformats.org/officeDocument/2006/relationships/image"/><Relationship Id="rId21" Target="../media/image51.png" Type="http://schemas.openxmlformats.org/officeDocument/2006/relationships/image"/><Relationship Id="rId3" Target="../media/image49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5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9.png" Type="http://schemas.openxmlformats.org/officeDocument/2006/relationships/image"/><Relationship Id="rId2" Target="../media/image48.png" Type="http://schemas.openxmlformats.org/officeDocument/2006/relationships/image"/><Relationship Id="rId20" Target="../media/image10.svg" Type="http://schemas.openxmlformats.org/officeDocument/2006/relationships/image"/><Relationship Id="rId21" Target="../media/image52.png" Type="http://schemas.openxmlformats.org/officeDocument/2006/relationships/image"/><Relationship Id="rId22" Target="../media/image53.png" Type="http://schemas.openxmlformats.org/officeDocument/2006/relationships/image"/><Relationship Id="rId23" Target="../media/image54.png" Type="http://schemas.openxmlformats.org/officeDocument/2006/relationships/image"/><Relationship Id="rId24" Target="../media/image55.png" Type="http://schemas.openxmlformats.org/officeDocument/2006/relationships/image"/><Relationship Id="rId3" Target="../media/image49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5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9.png" Type="http://schemas.openxmlformats.org/officeDocument/2006/relationships/image"/><Relationship Id="rId2" Target="../media/image48.png" Type="http://schemas.openxmlformats.org/officeDocument/2006/relationships/image"/><Relationship Id="rId20" Target="../media/image10.svg" Type="http://schemas.openxmlformats.org/officeDocument/2006/relationships/image"/><Relationship Id="rId21" Target="../media/image56.png" Type="http://schemas.openxmlformats.org/officeDocument/2006/relationships/image"/><Relationship Id="rId22" Target="../media/image57.png" Type="http://schemas.openxmlformats.org/officeDocument/2006/relationships/image"/><Relationship Id="rId3" Target="../media/image49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5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9.png" Type="http://schemas.openxmlformats.org/officeDocument/2006/relationships/image"/><Relationship Id="rId2" Target="../media/image48.png" Type="http://schemas.openxmlformats.org/officeDocument/2006/relationships/image"/><Relationship Id="rId20" Target="../media/image10.svg" Type="http://schemas.openxmlformats.org/officeDocument/2006/relationships/image"/><Relationship Id="rId21" Target="../media/image58.png" Type="http://schemas.openxmlformats.org/officeDocument/2006/relationships/image"/><Relationship Id="rId22" Target="../media/image59.png" Type="http://schemas.openxmlformats.org/officeDocument/2006/relationships/image"/><Relationship Id="rId3" Target="../media/image49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5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9.png" Type="http://schemas.openxmlformats.org/officeDocument/2006/relationships/image"/><Relationship Id="rId2" Target="../media/image48.png" Type="http://schemas.openxmlformats.org/officeDocument/2006/relationships/image"/><Relationship Id="rId20" Target="../media/image10.svg" Type="http://schemas.openxmlformats.org/officeDocument/2006/relationships/image"/><Relationship Id="rId21" Target="../media/image60.pn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3" Target="../media/image49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5.png" Type="http://schemas.openxmlformats.org/officeDocument/2006/relationships/image"/><Relationship Id="rId15" Target="../media/image5.png" Type="http://schemas.openxmlformats.org/officeDocument/2006/relationships/image"/><Relationship Id="rId16" Target="../media/image6.svg" Type="http://schemas.openxmlformats.org/officeDocument/2006/relationships/image"/><Relationship Id="rId17" Target="../media/image11.png" Type="http://schemas.openxmlformats.org/officeDocument/2006/relationships/image"/><Relationship Id="rId18" Target="../media/image12.svg" Type="http://schemas.openxmlformats.org/officeDocument/2006/relationships/image"/><Relationship Id="rId19" Target="../media/image13.png" Type="http://schemas.openxmlformats.org/officeDocument/2006/relationships/image"/><Relationship Id="rId2" Target="../media/image63.png" Type="http://schemas.openxmlformats.org/officeDocument/2006/relationships/image"/><Relationship Id="rId20" Target="../media/image14.svg" Type="http://schemas.openxmlformats.org/officeDocument/2006/relationships/image"/><Relationship Id="rId21" Target="../media/image9.png" Type="http://schemas.openxmlformats.org/officeDocument/2006/relationships/image"/><Relationship Id="rId22" Target="../media/image10.svg" Type="http://schemas.openxmlformats.org/officeDocument/2006/relationships/image"/><Relationship Id="rId3" Target="../media/image64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5.png" Type="http://schemas.openxmlformats.org/officeDocument/2006/relationships/image"/><Relationship Id="rId17" Target="../media/image11.png" Type="http://schemas.openxmlformats.org/officeDocument/2006/relationships/image"/><Relationship Id="rId18" Target="../media/image12.svg" Type="http://schemas.openxmlformats.org/officeDocument/2006/relationships/image"/><Relationship Id="rId19" Target="../media/image13.png" Type="http://schemas.openxmlformats.org/officeDocument/2006/relationships/image"/><Relationship Id="rId2" Target="../media/image65.png" Type="http://schemas.openxmlformats.org/officeDocument/2006/relationships/image"/><Relationship Id="rId20" Target="../media/image14.svg" Type="http://schemas.openxmlformats.org/officeDocument/2006/relationships/image"/><Relationship Id="rId21" Target="../media/image5.png" Type="http://schemas.openxmlformats.org/officeDocument/2006/relationships/image"/><Relationship Id="rId22" Target="../media/image6.svg" Type="http://schemas.openxmlformats.org/officeDocument/2006/relationships/image"/><Relationship Id="rId23" Target="../media/image9.png" Type="http://schemas.openxmlformats.org/officeDocument/2006/relationships/image"/><Relationship Id="rId24" Target="../media/image10.svg" Type="http://schemas.openxmlformats.org/officeDocument/2006/relationships/image"/><Relationship Id="rId25" Target="../media/image67.png" Type="http://schemas.openxmlformats.org/officeDocument/2006/relationships/image"/><Relationship Id="rId26" Target="../media/image68.svg" Type="http://schemas.openxmlformats.org/officeDocument/2006/relationships/image"/><Relationship Id="rId3" Target="../media/image66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5.png" Type="http://schemas.openxmlformats.org/officeDocument/2006/relationships/image"/><Relationship Id="rId17" Target="../media/image11.png" Type="http://schemas.openxmlformats.org/officeDocument/2006/relationships/image"/><Relationship Id="rId18" Target="../media/image12.svg" Type="http://schemas.openxmlformats.org/officeDocument/2006/relationships/image"/><Relationship Id="rId19" Target="../media/image13.png" Type="http://schemas.openxmlformats.org/officeDocument/2006/relationships/image"/><Relationship Id="rId2" Target="../media/image65.png" Type="http://schemas.openxmlformats.org/officeDocument/2006/relationships/image"/><Relationship Id="rId20" Target="../media/image14.svg" Type="http://schemas.openxmlformats.org/officeDocument/2006/relationships/image"/><Relationship Id="rId21" Target="../media/image5.png" Type="http://schemas.openxmlformats.org/officeDocument/2006/relationships/image"/><Relationship Id="rId22" Target="../media/image6.svg" Type="http://schemas.openxmlformats.org/officeDocument/2006/relationships/image"/><Relationship Id="rId23" Target="../media/image9.png" Type="http://schemas.openxmlformats.org/officeDocument/2006/relationships/image"/><Relationship Id="rId24" Target="../media/image10.svg" Type="http://schemas.openxmlformats.org/officeDocument/2006/relationships/image"/><Relationship Id="rId3" Target="../media/image66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5.png" Type="http://schemas.openxmlformats.org/officeDocument/2006/relationships/image"/><Relationship Id="rId17" Target="../media/image11.png" Type="http://schemas.openxmlformats.org/officeDocument/2006/relationships/image"/><Relationship Id="rId18" Target="../media/image12.svg" Type="http://schemas.openxmlformats.org/officeDocument/2006/relationships/image"/><Relationship Id="rId19" Target="../media/image13.png" Type="http://schemas.openxmlformats.org/officeDocument/2006/relationships/image"/><Relationship Id="rId2" Target="../media/image65.png" Type="http://schemas.openxmlformats.org/officeDocument/2006/relationships/image"/><Relationship Id="rId20" Target="../media/image14.svg" Type="http://schemas.openxmlformats.org/officeDocument/2006/relationships/image"/><Relationship Id="rId21" Target="../media/image5.png" Type="http://schemas.openxmlformats.org/officeDocument/2006/relationships/image"/><Relationship Id="rId22" Target="../media/image6.svg" Type="http://schemas.openxmlformats.org/officeDocument/2006/relationships/image"/><Relationship Id="rId23" Target="../media/image9.png" Type="http://schemas.openxmlformats.org/officeDocument/2006/relationships/image"/><Relationship Id="rId24" Target="../media/image10.svg" Type="http://schemas.openxmlformats.org/officeDocument/2006/relationships/image"/><Relationship Id="rId3" Target="../media/image66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8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26.jpe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7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17" Target="../media/image27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28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17" Target="../media/image31.png" Type="http://schemas.openxmlformats.org/officeDocument/2006/relationships/image"/><Relationship Id="rId18" Target="../media/image32.png" Type="http://schemas.openxmlformats.org/officeDocument/2006/relationships/image"/><Relationship Id="rId19" Target="../media/image33.png" Type="http://schemas.openxmlformats.org/officeDocument/2006/relationships/image"/><Relationship Id="rId2" Target="../media/image29.png" Type="http://schemas.openxmlformats.org/officeDocument/2006/relationships/image"/><Relationship Id="rId20" Target="../media/image34.png" Type="http://schemas.openxmlformats.org/officeDocument/2006/relationships/image"/><Relationship Id="rId3" Target="../media/image30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063" r="0" b="-336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9692" y="188465"/>
            <a:ext cx="9635272" cy="8022312"/>
            <a:chOff x="0" y="0"/>
            <a:chExt cx="12847029" cy="106964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0343" cy="10696416"/>
            </a:xfrm>
            <a:custGeom>
              <a:avLst/>
              <a:gdLst/>
              <a:ahLst/>
              <a:cxnLst/>
              <a:rect r="r" b="b" t="t" l="l"/>
              <a:pathLst>
                <a:path h="10696416" w="1780343">
                  <a:moveTo>
                    <a:pt x="0" y="0"/>
                  </a:moveTo>
                  <a:lnTo>
                    <a:pt x="1780343" y="0"/>
                  </a:lnTo>
                  <a:lnTo>
                    <a:pt x="1780343" y="10696416"/>
                  </a:lnTo>
                  <a:lnTo>
                    <a:pt x="0" y="10696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11127" y="4848540"/>
              <a:ext cx="1777458" cy="2123074"/>
            </a:xfrm>
            <a:custGeom>
              <a:avLst/>
              <a:gdLst/>
              <a:ahLst/>
              <a:cxnLst/>
              <a:rect r="r" b="b" t="t" l="l"/>
              <a:pathLst>
                <a:path h="2123074" w="1777458">
                  <a:moveTo>
                    <a:pt x="0" y="0"/>
                  </a:moveTo>
                  <a:lnTo>
                    <a:pt x="1777458" y="0"/>
                  </a:lnTo>
                  <a:lnTo>
                    <a:pt x="1777458" y="2123074"/>
                  </a:lnTo>
                  <a:lnTo>
                    <a:pt x="0" y="2123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1364359" y="5342307"/>
              <a:ext cx="1482670" cy="1629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457" t="0" r="-5457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0" id="20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프로젝트 일정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1912596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graphicFrame>
        <p:nvGraphicFramePr>
          <p:cNvPr name="Object 30" id="30"/>
          <p:cNvGraphicFramePr/>
          <p:nvPr/>
        </p:nvGraphicFramePr>
        <p:xfrm>
          <a:off x="1390801" y="3023081"/>
          <a:ext cx="15506398" cy="6139969"/>
        </p:xfrm>
        <a:graphic>
          <a:graphicData uri="http://schemas.openxmlformats.org/presentationml/2006/ole">
            <p:oleObj imgW="18605500" imgH="9232900" r:id="rId2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457" t="0" r="-545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19" id="19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0" id="20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StockCast_구성도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912596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2754789" y="2420639"/>
            <a:ext cx="12778423" cy="7319739"/>
          </a:xfrm>
          <a:custGeom>
            <a:avLst/>
            <a:gdLst/>
            <a:ahLst/>
            <a:cxnLst/>
            <a:rect r="r" b="b" t="t" l="l"/>
            <a:pathLst>
              <a:path h="7319739" w="12778423">
                <a:moveTo>
                  <a:pt x="0" y="0"/>
                </a:moveTo>
                <a:lnTo>
                  <a:pt x="12778422" y="0"/>
                </a:lnTo>
                <a:lnTo>
                  <a:pt x="12778422" y="7319740"/>
                </a:lnTo>
                <a:lnTo>
                  <a:pt x="0" y="731974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58" t="0" r="-258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457" t="0" r="-545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19" id="19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0" id="20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기술스택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912596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1028700" y="6152459"/>
            <a:ext cx="16230534" cy="0"/>
          </a:xfrm>
          <a:prstGeom prst="line">
            <a:avLst/>
          </a:prstGeom>
          <a:ln cap="flat" w="476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9144000" y="2268740"/>
            <a:ext cx="0" cy="7534518"/>
          </a:xfrm>
          <a:prstGeom prst="line">
            <a:avLst/>
          </a:prstGeom>
          <a:ln cap="flat" w="476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2421151" y="2878864"/>
            <a:ext cx="3928809" cy="609256"/>
            <a:chOff x="0" y="0"/>
            <a:chExt cx="2746403" cy="4258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746403" cy="425895"/>
            </a:xfrm>
            <a:custGeom>
              <a:avLst/>
              <a:gdLst/>
              <a:ahLst/>
              <a:cxnLst/>
              <a:rect r="r" b="b" t="t" l="l"/>
              <a:pathLst>
                <a:path h="425895" w="2746403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2746403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Front End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421151" y="6740313"/>
            <a:ext cx="3928809" cy="609256"/>
            <a:chOff x="0" y="0"/>
            <a:chExt cx="2746403" cy="42589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746403" cy="425895"/>
            </a:xfrm>
            <a:custGeom>
              <a:avLst/>
              <a:gdLst/>
              <a:ahLst/>
              <a:cxnLst/>
              <a:rect r="r" b="b" t="t" l="l"/>
              <a:pathLst>
                <a:path h="425895" w="2746403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746403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API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731120" y="2878864"/>
            <a:ext cx="3928809" cy="609256"/>
            <a:chOff x="0" y="0"/>
            <a:chExt cx="2746403" cy="42589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746403" cy="425895"/>
            </a:xfrm>
            <a:custGeom>
              <a:avLst/>
              <a:gdLst/>
              <a:ahLst/>
              <a:cxnLst/>
              <a:rect r="r" b="b" t="t" l="l"/>
              <a:pathLst>
                <a:path h="425895" w="2746403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2746403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Back End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731120" y="6740313"/>
            <a:ext cx="3928809" cy="609256"/>
            <a:chOff x="0" y="0"/>
            <a:chExt cx="2746403" cy="42589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746403" cy="425895"/>
            </a:xfrm>
            <a:custGeom>
              <a:avLst/>
              <a:gdLst/>
              <a:ahLst/>
              <a:cxnLst/>
              <a:rect r="r" b="b" t="t" l="l"/>
              <a:pathLst>
                <a:path h="425895" w="2746403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2746403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Git 플랫폼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811895" y="2878864"/>
            <a:ext cx="609256" cy="609256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121864" y="2878864"/>
            <a:ext cx="609256" cy="609256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811895" y="6740313"/>
            <a:ext cx="609256" cy="609256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121864" y="6740313"/>
            <a:ext cx="609256" cy="609256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202312" y="3965036"/>
            <a:ext cx="6611701" cy="1512427"/>
            <a:chOff x="0" y="0"/>
            <a:chExt cx="8815601" cy="201657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01153" cy="2016570"/>
            </a:xfrm>
            <a:custGeom>
              <a:avLst/>
              <a:gdLst/>
              <a:ahLst/>
              <a:cxnLst/>
              <a:rect r="r" b="b" t="t" l="l"/>
              <a:pathLst>
                <a:path h="2016570" w="1101153">
                  <a:moveTo>
                    <a:pt x="0" y="0"/>
                  </a:moveTo>
                  <a:lnTo>
                    <a:pt x="1101153" y="0"/>
                  </a:lnTo>
                  <a:lnTo>
                    <a:pt x="1101153" y="2016570"/>
                  </a:lnTo>
                  <a:lnTo>
                    <a:pt x="0" y="2016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512824" y="118945"/>
              <a:ext cx="3740573" cy="1778680"/>
            </a:xfrm>
            <a:custGeom>
              <a:avLst/>
              <a:gdLst/>
              <a:ahLst/>
              <a:cxnLst/>
              <a:rect r="r" b="b" t="t" l="l"/>
              <a:pathLst>
                <a:path h="1778680" w="3740573">
                  <a:moveTo>
                    <a:pt x="0" y="0"/>
                  </a:moveTo>
                  <a:lnTo>
                    <a:pt x="3740572" y="0"/>
                  </a:lnTo>
                  <a:lnTo>
                    <a:pt x="3740572" y="1778680"/>
                  </a:lnTo>
                  <a:lnTo>
                    <a:pt x="0" y="1778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5665067" y="259229"/>
              <a:ext cx="3150535" cy="1498111"/>
            </a:xfrm>
            <a:custGeom>
              <a:avLst/>
              <a:gdLst/>
              <a:ahLst/>
              <a:cxnLst/>
              <a:rect r="r" b="b" t="t" l="l"/>
              <a:pathLst>
                <a:path h="1498111" w="3150535">
                  <a:moveTo>
                    <a:pt x="0" y="0"/>
                  </a:moveTo>
                  <a:lnTo>
                    <a:pt x="3150534" y="0"/>
                  </a:lnTo>
                  <a:lnTo>
                    <a:pt x="3150534" y="1498111"/>
                  </a:lnTo>
                  <a:lnTo>
                    <a:pt x="0" y="1498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-20498" r="0" b="-20498"/>
              </a:stretch>
            </a:blipFill>
          </p:spPr>
        </p:sp>
      </p:grpSp>
      <p:sp>
        <p:nvSpPr>
          <p:cNvPr name="Freeform 58" id="58"/>
          <p:cNvSpPr/>
          <p:nvPr/>
        </p:nvSpPr>
        <p:spPr>
          <a:xfrm flipH="false" flipV="false" rot="0">
            <a:off x="3334972" y="3893722"/>
            <a:ext cx="3085668" cy="1808008"/>
          </a:xfrm>
          <a:custGeom>
            <a:avLst/>
            <a:gdLst/>
            <a:ahLst/>
            <a:cxnLst/>
            <a:rect r="r" b="b" t="t" l="l"/>
            <a:pathLst>
              <a:path h="1808008" w="3085668">
                <a:moveTo>
                  <a:pt x="0" y="0"/>
                </a:moveTo>
                <a:lnTo>
                  <a:pt x="3085668" y="0"/>
                </a:lnTo>
                <a:lnTo>
                  <a:pt x="3085668" y="1808008"/>
                </a:lnTo>
                <a:lnTo>
                  <a:pt x="0" y="180800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759276" y="7861102"/>
            <a:ext cx="1115935" cy="1587698"/>
            <a:chOff x="0" y="0"/>
            <a:chExt cx="1487914" cy="211693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487914" cy="1487914"/>
            </a:xfrm>
            <a:custGeom>
              <a:avLst/>
              <a:gdLst/>
              <a:ahLst/>
              <a:cxnLst/>
              <a:rect r="r" b="b" t="t" l="l"/>
              <a:pathLst>
                <a:path h="1487914" w="1487914">
                  <a:moveTo>
                    <a:pt x="0" y="0"/>
                  </a:moveTo>
                  <a:lnTo>
                    <a:pt x="1487914" y="0"/>
                  </a:lnTo>
                  <a:lnTo>
                    <a:pt x="1487914" y="1487914"/>
                  </a:lnTo>
                  <a:lnTo>
                    <a:pt x="0" y="1487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 rot="0">
              <a:off x="93066" y="1632637"/>
              <a:ext cx="130178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343D6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날씨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3065941" y="8125604"/>
            <a:ext cx="1372728" cy="1323196"/>
            <a:chOff x="0" y="0"/>
            <a:chExt cx="1830304" cy="176426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347530" y="0"/>
              <a:ext cx="1135244" cy="1135244"/>
            </a:xfrm>
            <a:custGeom>
              <a:avLst/>
              <a:gdLst/>
              <a:ahLst/>
              <a:cxnLst/>
              <a:rect r="r" b="b" t="t" l="l"/>
              <a:pathLst>
                <a:path h="1135244" w="1135244">
                  <a:moveTo>
                    <a:pt x="0" y="0"/>
                  </a:moveTo>
                  <a:lnTo>
                    <a:pt x="1135244" y="0"/>
                  </a:lnTo>
                  <a:lnTo>
                    <a:pt x="1135244" y="1135244"/>
                  </a:lnTo>
                  <a:lnTo>
                    <a:pt x="0" y="113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TextBox 66" id="66"/>
            <p:cNvSpPr txBox="true"/>
            <p:nvPr/>
          </p:nvSpPr>
          <p:spPr>
            <a:xfrm rot="0">
              <a:off x="0" y="1279967"/>
              <a:ext cx="1830304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343D6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유동인구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4629398" y="8191248"/>
            <a:ext cx="1372728" cy="1257552"/>
            <a:chOff x="0" y="0"/>
            <a:chExt cx="1830304" cy="1676736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391293" y="0"/>
              <a:ext cx="1047718" cy="1047718"/>
            </a:xfrm>
            <a:custGeom>
              <a:avLst/>
              <a:gdLst/>
              <a:ahLst/>
              <a:cxnLst/>
              <a:rect r="r" b="b" t="t" l="l"/>
              <a:pathLst>
                <a:path h="1047718" w="1047718">
                  <a:moveTo>
                    <a:pt x="0" y="0"/>
                  </a:moveTo>
                  <a:lnTo>
                    <a:pt x="1047718" y="0"/>
                  </a:lnTo>
                  <a:lnTo>
                    <a:pt x="1047718" y="1047718"/>
                  </a:lnTo>
                  <a:lnTo>
                    <a:pt x="0" y="1047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  <p:sp>
          <p:nvSpPr>
            <p:cNvPr name="TextBox 69" id="69"/>
            <p:cNvSpPr txBox="true"/>
            <p:nvPr/>
          </p:nvSpPr>
          <p:spPr>
            <a:xfrm rot="0">
              <a:off x="0" y="1192442"/>
              <a:ext cx="1830304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343D6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구글로그인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6192855" y="8125604"/>
            <a:ext cx="1803480" cy="1323196"/>
            <a:chOff x="0" y="0"/>
            <a:chExt cx="2404640" cy="176426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301397" y="0"/>
              <a:ext cx="1801846" cy="1135244"/>
            </a:xfrm>
            <a:custGeom>
              <a:avLst/>
              <a:gdLst/>
              <a:ahLst/>
              <a:cxnLst/>
              <a:rect r="r" b="b" t="t" l="l"/>
              <a:pathLst>
                <a:path h="1135244" w="1801846">
                  <a:moveTo>
                    <a:pt x="0" y="0"/>
                  </a:moveTo>
                  <a:lnTo>
                    <a:pt x="1801846" y="0"/>
                  </a:lnTo>
                  <a:lnTo>
                    <a:pt x="1801846" y="1135244"/>
                  </a:lnTo>
                  <a:lnTo>
                    <a:pt x="0" y="113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-58175"/>
              </a:stretch>
            </a:blipFill>
          </p:spPr>
        </p:sp>
        <p:sp>
          <p:nvSpPr>
            <p:cNvPr name="TextBox 72" id="72"/>
            <p:cNvSpPr txBox="true"/>
            <p:nvPr/>
          </p:nvSpPr>
          <p:spPr>
            <a:xfrm rot="0">
              <a:off x="0" y="1279967"/>
              <a:ext cx="240464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343D6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사업자등록번호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0202312" y="7882969"/>
            <a:ext cx="7004998" cy="1480106"/>
            <a:chOff x="0" y="0"/>
            <a:chExt cx="9339998" cy="1973475"/>
          </a:xfrm>
        </p:grpSpPr>
        <p:sp>
          <p:nvSpPr>
            <p:cNvPr name="TextBox 74" id="74"/>
            <p:cNvSpPr txBox="true"/>
            <p:nvPr/>
          </p:nvSpPr>
          <p:spPr>
            <a:xfrm rot="0">
              <a:off x="0" y="1489182"/>
              <a:ext cx="933999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u="sng">
                  <a:solidFill>
                    <a:srgbClr val="343D63"/>
                  </a:solidFill>
                  <a:latin typeface="Open Sauce"/>
                  <a:ea typeface="Open Sauce"/>
                  <a:cs typeface="Open Sauce"/>
                  <a:sym typeface="Open Sauce"/>
                  <a:hlinkClick r:id="rId27" tooltip="https://github.com/ylim0411/stockCast_project.git"/>
                </a:rPr>
                <a:t>https://github.com/ylim0411/stockCast_project.git</a:t>
              </a:r>
            </a:p>
          </p:txBody>
        </p:sp>
        <p:sp>
          <p:nvSpPr>
            <p:cNvPr name="Freeform 75" id="75"/>
            <p:cNvSpPr/>
            <p:nvPr/>
          </p:nvSpPr>
          <p:spPr>
            <a:xfrm flipH="false" flipV="false" rot="0">
              <a:off x="4073899" y="0"/>
              <a:ext cx="1192200" cy="1192200"/>
            </a:xfrm>
            <a:custGeom>
              <a:avLst/>
              <a:gdLst/>
              <a:ahLst/>
              <a:cxnLst/>
              <a:rect r="r" b="b" t="t" l="l"/>
              <a:pathLst>
                <a:path h="1192200" w="1192200">
                  <a:moveTo>
                    <a:pt x="0" y="0"/>
                  </a:moveTo>
                  <a:lnTo>
                    <a:pt x="1192200" y="0"/>
                  </a:lnTo>
                  <a:lnTo>
                    <a:pt x="1192200" y="1192200"/>
                  </a:lnTo>
                  <a:lnTo>
                    <a:pt x="0" y="119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57" t="0" r="-545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18" id="18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9" id="19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기능소개(영상)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27" id="27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68454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9" id="29">
            <a:hlinkClick action="ppaction://media"/>
          </p:cNvPr>
          <p:cNvPicPr>
            <a:picLocks noChangeAspect="true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2671957" y="2384513"/>
            <a:ext cx="12944086" cy="7281048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57" t="0" r="-545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1" id="21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기능소개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68454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667000" y="2710988"/>
            <a:ext cx="5881542" cy="3026622"/>
            <a:chOff x="0" y="0"/>
            <a:chExt cx="812800" cy="41826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418264"/>
            </a:xfrm>
            <a:custGeom>
              <a:avLst/>
              <a:gdLst/>
              <a:ahLst/>
              <a:cxnLst/>
              <a:rect r="r" b="b" t="t" l="l"/>
              <a:pathLst>
                <a:path h="41826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8264"/>
                  </a:lnTo>
                  <a:lnTo>
                    <a:pt x="0" y="418264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4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116453" y="6592124"/>
            <a:ext cx="5881542" cy="3026622"/>
            <a:chOff x="0" y="0"/>
            <a:chExt cx="812800" cy="41826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418264"/>
            </a:xfrm>
            <a:custGeom>
              <a:avLst/>
              <a:gdLst/>
              <a:ahLst/>
              <a:cxnLst/>
              <a:rect r="r" b="b" t="t" l="l"/>
              <a:pathLst>
                <a:path h="41826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8264"/>
                  </a:lnTo>
                  <a:lnTo>
                    <a:pt x="0" y="418264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4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215292" y="2710988"/>
            <a:ext cx="5881542" cy="3026622"/>
            <a:chOff x="0" y="0"/>
            <a:chExt cx="812800" cy="41826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418264"/>
            </a:xfrm>
            <a:custGeom>
              <a:avLst/>
              <a:gdLst/>
              <a:ahLst/>
              <a:cxnLst/>
              <a:rect r="r" b="b" t="t" l="l"/>
              <a:pathLst>
                <a:path h="41826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8264"/>
                  </a:lnTo>
                  <a:lnTo>
                    <a:pt x="0" y="4182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76D2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4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664745" y="6592124"/>
            <a:ext cx="5881542" cy="3026622"/>
            <a:chOff x="0" y="0"/>
            <a:chExt cx="812800" cy="41826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418264"/>
            </a:xfrm>
            <a:custGeom>
              <a:avLst/>
              <a:gdLst/>
              <a:ahLst/>
              <a:cxnLst/>
              <a:rect r="r" b="b" t="t" l="l"/>
              <a:pathLst>
                <a:path h="41826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8264"/>
                  </a:lnTo>
                  <a:lnTo>
                    <a:pt x="0" y="4182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76D2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4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779665" y="4853472"/>
            <a:ext cx="2190586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Drew Feig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229118" y="8734608"/>
            <a:ext cx="2190586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Drew Feig 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3643366" y="2406360"/>
            <a:ext cx="3928809" cy="609256"/>
            <a:chOff x="0" y="0"/>
            <a:chExt cx="2746403" cy="42589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746403" cy="425895"/>
            </a:xfrm>
            <a:custGeom>
              <a:avLst/>
              <a:gdLst/>
              <a:ahLst/>
              <a:cxnLst/>
              <a:rect r="r" b="b" t="t" l="l"/>
              <a:pathLst>
                <a:path h="425895" w="2746403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746403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DB 트랜잭션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092819" y="6287496"/>
            <a:ext cx="3928809" cy="609256"/>
            <a:chOff x="0" y="0"/>
            <a:chExt cx="2746403" cy="42589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746403" cy="425895"/>
            </a:xfrm>
            <a:custGeom>
              <a:avLst/>
              <a:gdLst/>
              <a:ahLst/>
              <a:cxnLst/>
              <a:rect r="r" b="b" t="t" l="l"/>
              <a:pathLst>
                <a:path h="425895" w="2746403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2746403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Chart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191658" y="2389874"/>
            <a:ext cx="3928809" cy="609256"/>
            <a:chOff x="0" y="0"/>
            <a:chExt cx="2746403" cy="42589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746403" cy="425895"/>
            </a:xfrm>
            <a:custGeom>
              <a:avLst/>
              <a:gdLst/>
              <a:ahLst/>
              <a:cxnLst/>
              <a:rect r="r" b="b" t="t" l="l"/>
              <a:pathLst>
                <a:path h="425895" w="2746403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2746403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API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641111" y="6271010"/>
            <a:ext cx="3928809" cy="609256"/>
            <a:chOff x="0" y="0"/>
            <a:chExt cx="2746403" cy="42589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746403" cy="425895"/>
            </a:xfrm>
            <a:custGeom>
              <a:avLst/>
              <a:gdLst/>
              <a:ahLst/>
              <a:cxnLst/>
              <a:rect r="r" b="b" t="t" l="l"/>
              <a:pathLst>
                <a:path h="425895" w="2746403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2746403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안전재고 실시간 알림</a:t>
              </a: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4116453" y="3196792"/>
            <a:ext cx="298263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연관 데이터 정합성 유지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116453" y="3787753"/>
            <a:ext cx="298263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다단계 작업 원자성 보장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116453" y="4378303"/>
            <a:ext cx="298263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M:N 관계 무결성 확보</a:t>
            </a:r>
          </a:p>
        </p:txBody>
      </p:sp>
      <p:sp>
        <p:nvSpPr>
          <p:cNvPr name="AutoShape 60" id="60"/>
          <p:cNvSpPr/>
          <p:nvPr/>
        </p:nvSpPr>
        <p:spPr>
          <a:xfrm flipV="true">
            <a:off x="3530569" y="3677804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flipV="true">
            <a:off x="3530569" y="4268766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flipV="true">
            <a:off x="10078860" y="4178484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3530569" y="4859316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4" id="64"/>
          <p:cNvGrpSpPr/>
          <p:nvPr/>
        </p:nvGrpSpPr>
        <p:grpSpPr>
          <a:xfrm rot="0">
            <a:off x="4980022" y="7382934"/>
            <a:ext cx="4154404" cy="1600611"/>
            <a:chOff x="0" y="0"/>
            <a:chExt cx="5539206" cy="2134148"/>
          </a:xfrm>
        </p:grpSpPr>
        <p:sp>
          <p:nvSpPr>
            <p:cNvPr name="TextBox 65" id="65"/>
            <p:cNvSpPr txBox="true"/>
            <p:nvPr/>
          </p:nvSpPr>
          <p:spPr>
            <a:xfrm rot="0">
              <a:off x="781179" y="-66675"/>
              <a:ext cx="3976847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수익/비용 통계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781179" y="703164"/>
              <a:ext cx="3976847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판매 실적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781179" y="1473004"/>
              <a:ext cx="3976847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고객 분석</a:t>
              </a:r>
            </a:p>
          </p:txBody>
        </p:sp>
        <p:sp>
          <p:nvSpPr>
            <p:cNvPr name="AutoShape 68" id="68"/>
            <p:cNvSpPr/>
            <p:nvPr/>
          </p:nvSpPr>
          <p:spPr>
            <a:xfrm flipV="true">
              <a:off x="0" y="588120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9" id="69"/>
            <p:cNvSpPr/>
            <p:nvPr/>
          </p:nvSpPr>
          <p:spPr>
            <a:xfrm>
              <a:off x="0" y="2127798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0" id="70"/>
            <p:cNvSpPr/>
            <p:nvPr/>
          </p:nvSpPr>
          <p:spPr>
            <a:xfrm>
              <a:off x="0" y="1357959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1" id="71"/>
          <p:cNvSpPr txBox="true"/>
          <p:nvPr/>
        </p:nvSpPr>
        <p:spPr>
          <a:xfrm rot="0">
            <a:off x="4116453" y="4968853"/>
            <a:ext cx="298263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회</a:t>
            </a: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계 데이터 신뢰성 강화</a:t>
            </a:r>
          </a:p>
        </p:txBody>
      </p:sp>
      <p:sp>
        <p:nvSpPr>
          <p:cNvPr name="AutoShape 72" id="72"/>
          <p:cNvSpPr/>
          <p:nvPr/>
        </p:nvSpPr>
        <p:spPr>
          <a:xfrm>
            <a:off x="3530569" y="5449866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3" id="73"/>
          <p:cNvSpPr txBox="true"/>
          <p:nvPr/>
        </p:nvSpPr>
        <p:spPr>
          <a:xfrm rot="0">
            <a:off x="10664745" y="3106510"/>
            <a:ext cx="298263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기상청 날씨 API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664745" y="3697472"/>
            <a:ext cx="298263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유동 인구 API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664745" y="4288022"/>
            <a:ext cx="298263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구글 로그인 연동 API</a:t>
            </a:r>
          </a:p>
        </p:txBody>
      </p:sp>
      <p:sp>
        <p:nvSpPr>
          <p:cNvPr name="AutoShape 76" id="76"/>
          <p:cNvSpPr/>
          <p:nvPr/>
        </p:nvSpPr>
        <p:spPr>
          <a:xfrm flipV="true">
            <a:off x="10078860" y="3587523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7" id="77"/>
          <p:cNvGrpSpPr/>
          <p:nvPr/>
        </p:nvGrpSpPr>
        <p:grpSpPr>
          <a:xfrm rot="0">
            <a:off x="11528313" y="7416317"/>
            <a:ext cx="4154404" cy="419100"/>
            <a:chOff x="0" y="0"/>
            <a:chExt cx="5539206" cy="558800"/>
          </a:xfrm>
        </p:grpSpPr>
        <p:sp>
          <p:nvSpPr>
            <p:cNvPr name="TextBox 78" id="78"/>
            <p:cNvSpPr txBox="true"/>
            <p:nvPr/>
          </p:nvSpPr>
          <p:spPr>
            <a:xfrm rot="0">
              <a:off x="781179" y="-66675"/>
              <a:ext cx="3976847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재고 부족 실시간 알림</a:t>
              </a:r>
            </a:p>
          </p:txBody>
        </p:sp>
        <p:sp>
          <p:nvSpPr>
            <p:cNvPr name="AutoShape 79" id="79"/>
            <p:cNvSpPr/>
            <p:nvPr/>
          </p:nvSpPr>
          <p:spPr>
            <a:xfrm flipV="true">
              <a:off x="0" y="552450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80" id="80"/>
          <p:cNvSpPr/>
          <p:nvPr/>
        </p:nvSpPr>
        <p:spPr>
          <a:xfrm>
            <a:off x="10078860" y="4769034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1" id="81"/>
          <p:cNvSpPr txBox="true"/>
          <p:nvPr/>
        </p:nvSpPr>
        <p:spPr>
          <a:xfrm rot="0">
            <a:off x="10664745" y="4878571"/>
            <a:ext cx="298263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사업자</a:t>
            </a: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등록 번호 API</a:t>
            </a:r>
          </a:p>
        </p:txBody>
      </p:sp>
      <p:sp>
        <p:nvSpPr>
          <p:cNvPr name="AutoShape 82" id="82"/>
          <p:cNvSpPr/>
          <p:nvPr/>
        </p:nvSpPr>
        <p:spPr>
          <a:xfrm>
            <a:off x="10078860" y="5359584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57" t="0" r="-545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1" id="21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기능소개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68454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9625899" y="2378920"/>
            <a:ext cx="7353647" cy="7243342"/>
          </a:xfrm>
          <a:custGeom>
            <a:avLst/>
            <a:gdLst/>
            <a:ahLst/>
            <a:cxnLst/>
            <a:rect r="r" b="b" t="t" l="l"/>
            <a:pathLst>
              <a:path h="7243342" w="7353647">
                <a:moveTo>
                  <a:pt x="0" y="0"/>
                </a:moveTo>
                <a:lnTo>
                  <a:pt x="7353647" y="0"/>
                </a:lnTo>
                <a:lnTo>
                  <a:pt x="7353647" y="7243343"/>
                </a:lnTo>
                <a:lnTo>
                  <a:pt x="0" y="724334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65888" y="2347938"/>
            <a:ext cx="5473113" cy="669452"/>
            <a:chOff x="0" y="0"/>
            <a:chExt cx="3481912" cy="42589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481912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DB 트랜잭션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94463" y="3170263"/>
            <a:ext cx="7474654" cy="6452000"/>
            <a:chOff x="0" y="0"/>
            <a:chExt cx="1968633" cy="169929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68633" cy="1699292"/>
            </a:xfrm>
            <a:custGeom>
              <a:avLst/>
              <a:gdLst/>
              <a:ahLst/>
              <a:cxnLst/>
              <a:rect r="r" b="b" t="t" l="l"/>
              <a:pathLst>
                <a:path h="169929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1646469"/>
                  </a:lnTo>
                  <a:cubicBezTo>
                    <a:pt x="1968633" y="1675642"/>
                    <a:pt x="1944983" y="1699292"/>
                    <a:pt x="1915809" y="1699292"/>
                  </a:cubicBezTo>
                  <a:lnTo>
                    <a:pt x="52824" y="1699292"/>
                  </a:lnTo>
                  <a:cubicBezTo>
                    <a:pt x="38814" y="1699292"/>
                    <a:pt x="25378" y="1693727"/>
                    <a:pt x="15472" y="1683820"/>
                  </a:cubicBezTo>
                  <a:cubicBezTo>
                    <a:pt x="5565" y="1673914"/>
                    <a:pt x="0" y="1660478"/>
                    <a:pt x="0" y="1646469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968633" cy="173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516639" y="3448276"/>
            <a:ext cx="638454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2000">
                <a:solidFill>
                  <a:srgbClr val="09080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연관 데이터 정합성 유지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16639" y="3972151"/>
            <a:ext cx="638454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admin 삭제 시 store → product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→ sale_product까지 </a:t>
            </a: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중간 실패 시 전체 롤백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1409870" y="3929288"/>
            <a:ext cx="664384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1516639" y="6610575"/>
            <a:ext cx="638454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2000">
                <a:solidFill>
                  <a:srgbClr val="09080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M:N 관계 무결성 확보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16639" y="7134450"/>
            <a:ext cx="638454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client_product, sale_product, account_transaction</a:t>
            </a:r>
          </a:p>
          <a:p>
            <a:pPr algn="l">
              <a:lnSpc>
                <a:spcPts val="30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매핑 불일치 방지</a:t>
            </a:r>
          </a:p>
        </p:txBody>
      </p:sp>
      <p:sp>
        <p:nvSpPr>
          <p:cNvPr name="AutoShape 43" id="43"/>
          <p:cNvSpPr/>
          <p:nvPr/>
        </p:nvSpPr>
        <p:spPr>
          <a:xfrm flipV="true">
            <a:off x="1409870" y="7091588"/>
            <a:ext cx="664384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516639" y="8001225"/>
            <a:ext cx="638454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2000">
                <a:solidFill>
                  <a:srgbClr val="09080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회계 데이터 신뢰성 강화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16639" y="8525100"/>
            <a:ext cx="638454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accounting + account_transaction</a:t>
            </a: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처리 시 </a:t>
            </a:r>
          </a:p>
          <a:p>
            <a:pPr algn="l">
              <a:lnSpc>
                <a:spcPts val="30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차변·대변 합계 일치 보장</a:t>
            </a:r>
          </a:p>
        </p:txBody>
      </p:sp>
      <p:sp>
        <p:nvSpPr>
          <p:cNvPr name="AutoShape 46" id="46"/>
          <p:cNvSpPr/>
          <p:nvPr/>
        </p:nvSpPr>
        <p:spPr>
          <a:xfrm>
            <a:off x="1409870" y="8482238"/>
            <a:ext cx="664384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7" id="47"/>
          <p:cNvSpPr txBox="true"/>
          <p:nvPr/>
        </p:nvSpPr>
        <p:spPr>
          <a:xfrm rot="0">
            <a:off x="1516639" y="4838925"/>
            <a:ext cx="638454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2000">
                <a:solidFill>
                  <a:srgbClr val="09080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다단계 작업 원자성 보장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16639" y="5362800"/>
            <a:ext cx="638454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orderStmt + purchaseOrder + product.stockQuantity 수정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전부 성공 시 COMMIT,</a:t>
            </a: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실패 시 ROLLBACK</a:t>
            </a:r>
          </a:p>
        </p:txBody>
      </p:sp>
      <p:sp>
        <p:nvSpPr>
          <p:cNvPr name="AutoShape 49" id="49"/>
          <p:cNvSpPr/>
          <p:nvPr/>
        </p:nvSpPr>
        <p:spPr>
          <a:xfrm flipV="true">
            <a:off x="1409870" y="5319938"/>
            <a:ext cx="664384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57" t="0" r="-545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0" id="20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기능소개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368454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994463" y="2347938"/>
            <a:ext cx="5473113" cy="669452"/>
            <a:chOff x="0" y="0"/>
            <a:chExt cx="3481912" cy="42589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3481912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날씨 &amp; 유동인구 API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4463" y="3170263"/>
            <a:ext cx="7474654" cy="6452000"/>
            <a:chOff x="0" y="0"/>
            <a:chExt cx="1968633" cy="169929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68633" cy="1699292"/>
            </a:xfrm>
            <a:custGeom>
              <a:avLst/>
              <a:gdLst/>
              <a:ahLst/>
              <a:cxnLst/>
              <a:rect r="r" b="b" t="t" l="l"/>
              <a:pathLst>
                <a:path h="169929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1646469"/>
                  </a:lnTo>
                  <a:cubicBezTo>
                    <a:pt x="1968633" y="1675642"/>
                    <a:pt x="1944983" y="1699292"/>
                    <a:pt x="1915809" y="1699292"/>
                  </a:cubicBezTo>
                  <a:lnTo>
                    <a:pt x="52824" y="1699292"/>
                  </a:lnTo>
                  <a:cubicBezTo>
                    <a:pt x="38814" y="1699292"/>
                    <a:pt x="25378" y="1693727"/>
                    <a:pt x="15472" y="1683820"/>
                  </a:cubicBezTo>
                  <a:cubicBezTo>
                    <a:pt x="5565" y="1673914"/>
                    <a:pt x="0" y="1660478"/>
                    <a:pt x="0" y="1646469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968633" cy="173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98430" y="3981676"/>
            <a:ext cx="6666720" cy="4829174"/>
            <a:chOff x="0" y="0"/>
            <a:chExt cx="8888960" cy="6438899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172864" y="-66675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기상청 날씨 API + 유동인구 API 융합 분석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72864" y="631825"/>
              <a:ext cx="8512726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실시간 기상 상태(맑음, 비 등)와 유동인구 규모를 결합하여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상품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추천 알고리즘 실행</a:t>
              </a:r>
            </a:p>
            <a:p>
              <a:pPr algn="l">
                <a:lnSpc>
                  <a:spcPts val="3000"/>
                </a:lnSpc>
              </a:pP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조건별 상품 매핑 테이블을 기반으로 추천 상품 자동 생성</a:t>
              </a:r>
            </a:p>
          </p:txBody>
        </p:sp>
        <p:sp>
          <p:nvSpPr>
            <p:cNvPr name="AutoShape 38" id="38"/>
            <p:cNvSpPr/>
            <p:nvPr/>
          </p:nvSpPr>
          <p:spPr>
            <a:xfrm flipV="true">
              <a:off x="30505" y="552450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9" id="39"/>
            <p:cNvSpPr txBox="true"/>
            <p:nvPr/>
          </p:nvSpPr>
          <p:spPr>
            <a:xfrm rot="0">
              <a:off x="142359" y="5267324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데이터 정합성·신뢰성 보장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42359" y="5965824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실시간 API 응답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데이터를 통한 추천 제품 지속적인 변동</a:t>
              </a:r>
            </a:p>
          </p:txBody>
        </p:sp>
        <p:sp>
          <p:nvSpPr>
            <p:cNvPr name="AutoShape 41" id="41"/>
            <p:cNvSpPr/>
            <p:nvPr/>
          </p:nvSpPr>
          <p:spPr>
            <a:xfrm flipV="true">
              <a:off x="0" y="5886449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72864" y="2346325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조건 기반 상품 추천 최적화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72864" y="3044825"/>
              <a:ext cx="8512726" cy="19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흐림 → 간식류(쿠키, 스낵) 등 야외활동 감소에 따른 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소소한 간식 구매 유도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10대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이상 아동 비율 높음 →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아이스크림, 과자 등</a:t>
              </a:r>
            </a:p>
            <a:p>
              <a:pPr algn="l">
                <a:lnSpc>
                  <a:spcPts val="3000"/>
                </a:lnSpc>
              </a:pP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청소년층 충동 구매 유도</a:t>
              </a:r>
            </a:p>
          </p:txBody>
        </p:sp>
        <p:sp>
          <p:nvSpPr>
            <p:cNvPr name="AutoShape 44" id="44"/>
            <p:cNvSpPr/>
            <p:nvPr/>
          </p:nvSpPr>
          <p:spPr>
            <a:xfrm flipV="true">
              <a:off x="30505" y="2965450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8869451" y="3665075"/>
            <a:ext cx="8742369" cy="5462376"/>
            <a:chOff x="0" y="0"/>
            <a:chExt cx="11656492" cy="728316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227307" cy="3252438"/>
            </a:xfrm>
            <a:custGeom>
              <a:avLst/>
              <a:gdLst/>
              <a:ahLst/>
              <a:cxnLst/>
              <a:rect r="r" b="b" t="t" l="l"/>
              <a:pathLst>
                <a:path h="3252438" w="4227307">
                  <a:moveTo>
                    <a:pt x="0" y="0"/>
                  </a:moveTo>
                  <a:lnTo>
                    <a:pt x="4227307" y="0"/>
                  </a:lnTo>
                  <a:lnTo>
                    <a:pt x="4227307" y="3252438"/>
                  </a:lnTo>
                  <a:lnTo>
                    <a:pt x="0" y="3252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4568486" y="57998"/>
              <a:ext cx="7088006" cy="3136443"/>
            </a:xfrm>
            <a:custGeom>
              <a:avLst/>
              <a:gdLst/>
              <a:ahLst/>
              <a:cxnLst/>
              <a:rect r="r" b="b" t="t" l="l"/>
              <a:pathLst>
                <a:path h="3136443" w="7088006">
                  <a:moveTo>
                    <a:pt x="0" y="0"/>
                  </a:moveTo>
                  <a:lnTo>
                    <a:pt x="7088006" y="0"/>
                  </a:lnTo>
                  <a:lnTo>
                    <a:pt x="7088006" y="3136442"/>
                  </a:lnTo>
                  <a:lnTo>
                    <a:pt x="0" y="313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4065238"/>
              <a:ext cx="4227307" cy="3217929"/>
            </a:xfrm>
            <a:custGeom>
              <a:avLst/>
              <a:gdLst/>
              <a:ahLst/>
              <a:cxnLst/>
              <a:rect r="r" b="b" t="t" l="l"/>
              <a:pathLst>
                <a:path h="3217929" w="4227307">
                  <a:moveTo>
                    <a:pt x="0" y="0"/>
                  </a:moveTo>
                  <a:lnTo>
                    <a:pt x="4227307" y="0"/>
                  </a:lnTo>
                  <a:lnTo>
                    <a:pt x="4227307" y="3217930"/>
                  </a:lnTo>
                  <a:lnTo>
                    <a:pt x="0" y="3217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4568486" y="4110412"/>
              <a:ext cx="7088006" cy="3127583"/>
            </a:xfrm>
            <a:custGeom>
              <a:avLst/>
              <a:gdLst/>
              <a:ahLst/>
              <a:cxnLst/>
              <a:rect r="r" b="b" t="t" l="l"/>
              <a:pathLst>
                <a:path h="3127583" w="7088006">
                  <a:moveTo>
                    <a:pt x="0" y="0"/>
                  </a:moveTo>
                  <a:lnTo>
                    <a:pt x="7088006" y="0"/>
                  </a:lnTo>
                  <a:lnTo>
                    <a:pt x="7088006" y="3127582"/>
                  </a:lnTo>
                  <a:lnTo>
                    <a:pt x="0" y="3127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57" t="0" r="-545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1" id="21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기능소개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68454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94463" y="2347938"/>
            <a:ext cx="5473113" cy="669452"/>
            <a:chOff x="0" y="0"/>
            <a:chExt cx="3481912" cy="42589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481912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구글 로그인 API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03988" y="3170263"/>
            <a:ext cx="7474654" cy="6452000"/>
            <a:chOff x="0" y="0"/>
            <a:chExt cx="1968633" cy="169929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68633" cy="1699292"/>
            </a:xfrm>
            <a:custGeom>
              <a:avLst/>
              <a:gdLst/>
              <a:ahLst/>
              <a:cxnLst/>
              <a:rect r="r" b="b" t="t" l="l"/>
              <a:pathLst>
                <a:path h="169929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1646469"/>
                  </a:lnTo>
                  <a:cubicBezTo>
                    <a:pt x="1968633" y="1675642"/>
                    <a:pt x="1944983" y="1699292"/>
                    <a:pt x="1915809" y="1699292"/>
                  </a:cubicBezTo>
                  <a:lnTo>
                    <a:pt x="52824" y="1699292"/>
                  </a:lnTo>
                  <a:cubicBezTo>
                    <a:pt x="38814" y="1699292"/>
                    <a:pt x="25378" y="1693727"/>
                    <a:pt x="15472" y="1683820"/>
                  </a:cubicBezTo>
                  <a:cubicBezTo>
                    <a:pt x="5565" y="1673914"/>
                    <a:pt x="0" y="1660478"/>
                    <a:pt x="0" y="1646469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68633" cy="173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19395" y="4732235"/>
            <a:ext cx="6643841" cy="1590675"/>
            <a:chOff x="0" y="0"/>
            <a:chExt cx="8858454" cy="2120900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142359" y="-66675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구글 로그인 API 연동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42359" y="631825"/>
              <a:ext cx="8512726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관리자의 보안·간편 로그인을 지원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유효성 검증 및 자동 재발급 처리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로그인 시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Google 프로필 정보와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내부 계정 매핑 자동화</a:t>
              </a:r>
            </a:p>
          </p:txBody>
        </p:sp>
        <p:sp>
          <p:nvSpPr>
            <p:cNvPr name="AutoShape 40" id="40"/>
            <p:cNvSpPr/>
            <p:nvPr/>
          </p:nvSpPr>
          <p:spPr>
            <a:xfrm flipV="true">
              <a:off x="0" y="552450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419395" y="6850616"/>
            <a:ext cx="6643841" cy="1209675"/>
            <a:chOff x="0" y="0"/>
            <a:chExt cx="8858454" cy="1612900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142359" y="-66675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계정 인증 프로세스 최적화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42359" y="631825"/>
              <a:ext cx="8512726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표준 절차 기반 인증 흐름 구현 → 보안 취약점 최소화</a:t>
              </a:r>
            </a:p>
            <a:p>
              <a:pPr algn="l">
                <a:lnSpc>
                  <a:spcPts val="3000"/>
                </a:lnSpc>
              </a:pP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불필요한 재인증 방지로 사용자 경험(UX) 향상</a:t>
              </a:r>
            </a:p>
          </p:txBody>
        </p:sp>
        <p:sp>
          <p:nvSpPr>
            <p:cNvPr name="AutoShape 44" id="44"/>
            <p:cNvSpPr/>
            <p:nvPr/>
          </p:nvSpPr>
          <p:spPr>
            <a:xfrm flipV="true">
              <a:off x="0" y="552450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10035605" y="3594949"/>
            <a:ext cx="6456749" cy="5602628"/>
            <a:chOff x="0" y="0"/>
            <a:chExt cx="8608999" cy="747017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69266" y="0"/>
              <a:ext cx="8470467" cy="3053839"/>
            </a:xfrm>
            <a:custGeom>
              <a:avLst/>
              <a:gdLst/>
              <a:ahLst/>
              <a:cxnLst/>
              <a:rect r="r" b="b" t="t" l="l"/>
              <a:pathLst>
                <a:path h="3053839" w="8470467">
                  <a:moveTo>
                    <a:pt x="0" y="0"/>
                  </a:moveTo>
                  <a:lnTo>
                    <a:pt x="8470467" y="0"/>
                  </a:lnTo>
                  <a:lnTo>
                    <a:pt x="8470467" y="3053839"/>
                  </a:lnTo>
                  <a:lnTo>
                    <a:pt x="0" y="3053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-3388" r="0" b="-12413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3466987"/>
              <a:ext cx="8608999" cy="4003184"/>
            </a:xfrm>
            <a:custGeom>
              <a:avLst/>
              <a:gdLst/>
              <a:ahLst/>
              <a:cxnLst/>
              <a:rect r="r" b="b" t="t" l="l"/>
              <a:pathLst>
                <a:path h="4003184" w="8608999">
                  <a:moveTo>
                    <a:pt x="0" y="0"/>
                  </a:moveTo>
                  <a:lnTo>
                    <a:pt x="8608999" y="0"/>
                  </a:lnTo>
                  <a:lnTo>
                    <a:pt x="8608999" y="4003184"/>
                  </a:lnTo>
                  <a:lnTo>
                    <a:pt x="0" y="400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57" t="0" r="-545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1" id="21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기능소개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68454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94463" y="2347938"/>
            <a:ext cx="5473113" cy="669452"/>
            <a:chOff x="0" y="0"/>
            <a:chExt cx="3481912" cy="42589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481912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사업자 등록 API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94463" y="3170263"/>
            <a:ext cx="7474654" cy="6452000"/>
            <a:chOff x="0" y="0"/>
            <a:chExt cx="1968633" cy="169929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68633" cy="1699292"/>
            </a:xfrm>
            <a:custGeom>
              <a:avLst/>
              <a:gdLst/>
              <a:ahLst/>
              <a:cxnLst/>
              <a:rect r="r" b="b" t="t" l="l"/>
              <a:pathLst>
                <a:path h="169929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1646469"/>
                  </a:lnTo>
                  <a:cubicBezTo>
                    <a:pt x="1968633" y="1675642"/>
                    <a:pt x="1944983" y="1699292"/>
                    <a:pt x="1915809" y="1699292"/>
                  </a:cubicBezTo>
                  <a:lnTo>
                    <a:pt x="52824" y="1699292"/>
                  </a:lnTo>
                  <a:cubicBezTo>
                    <a:pt x="38814" y="1699292"/>
                    <a:pt x="25378" y="1693727"/>
                    <a:pt x="15472" y="1683820"/>
                  </a:cubicBezTo>
                  <a:cubicBezTo>
                    <a:pt x="5565" y="1673914"/>
                    <a:pt x="0" y="1660478"/>
                    <a:pt x="0" y="1646469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68633" cy="173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09870" y="4731830"/>
            <a:ext cx="6643841" cy="3328866"/>
            <a:chOff x="0" y="0"/>
            <a:chExt cx="8858454" cy="4438489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142359" y="-66675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사업자등록번호 조회 API 연동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42359" y="631825"/>
              <a:ext cx="8512726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회원가입 시 입력된 사업자등록번호를 실시간 유효성 검증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검증 성공 시 회원가입 진행,</a:t>
              </a:r>
            </a:p>
            <a:p>
              <a:pPr algn="l">
                <a:lnSpc>
                  <a:spcPts val="3000"/>
                </a:lnSpc>
              </a:pP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실패 시 사유 안내 및 재입력 요청</a:t>
              </a:r>
            </a:p>
          </p:txBody>
        </p:sp>
        <p:sp>
          <p:nvSpPr>
            <p:cNvPr name="AutoShape 40" id="40"/>
            <p:cNvSpPr/>
            <p:nvPr/>
          </p:nvSpPr>
          <p:spPr>
            <a:xfrm flipV="true">
              <a:off x="0" y="552450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1" id="41"/>
            <p:cNvSpPr txBox="true"/>
            <p:nvPr/>
          </p:nvSpPr>
          <p:spPr>
            <a:xfrm rot="0">
              <a:off x="142359" y="2758914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회원가입 프로세스 무결성 강화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42359" y="3457414"/>
              <a:ext cx="8512726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위·변조된 사업자 정보 등록 방지</a:t>
              </a:r>
            </a:p>
            <a:p>
              <a:pPr algn="l">
                <a:lnSpc>
                  <a:spcPts val="3000"/>
                </a:lnSpc>
              </a:pP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정상 사업자만 회원 DB에 저장하여 운영 리스크 최소화</a:t>
              </a:r>
            </a:p>
          </p:txBody>
        </p:sp>
        <p:sp>
          <p:nvSpPr>
            <p:cNvPr name="AutoShape 43" id="43"/>
            <p:cNvSpPr/>
            <p:nvPr/>
          </p:nvSpPr>
          <p:spPr>
            <a:xfrm flipV="true">
              <a:off x="0" y="3378039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9387961" y="4356600"/>
            <a:ext cx="7763407" cy="4079326"/>
            <a:chOff x="0" y="0"/>
            <a:chExt cx="10351209" cy="543910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322423"/>
              <a:ext cx="4349999" cy="4794255"/>
            </a:xfrm>
            <a:custGeom>
              <a:avLst/>
              <a:gdLst/>
              <a:ahLst/>
              <a:cxnLst/>
              <a:rect r="r" b="b" t="t" l="l"/>
              <a:pathLst>
                <a:path h="4794255" w="4349999">
                  <a:moveTo>
                    <a:pt x="0" y="0"/>
                  </a:moveTo>
                  <a:lnTo>
                    <a:pt x="4349999" y="0"/>
                  </a:lnTo>
                  <a:lnTo>
                    <a:pt x="4349999" y="4794255"/>
                  </a:lnTo>
                  <a:lnTo>
                    <a:pt x="0" y="4794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4959241" y="0"/>
              <a:ext cx="5391968" cy="5439101"/>
            </a:xfrm>
            <a:custGeom>
              <a:avLst/>
              <a:gdLst/>
              <a:ahLst/>
              <a:cxnLst/>
              <a:rect r="r" b="b" t="t" l="l"/>
              <a:pathLst>
                <a:path h="5439101" w="5391968">
                  <a:moveTo>
                    <a:pt x="0" y="0"/>
                  </a:moveTo>
                  <a:lnTo>
                    <a:pt x="5391968" y="0"/>
                  </a:lnTo>
                  <a:lnTo>
                    <a:pt x="5391968" y="5439101"/>
                  </a:lnTo>
                  <a:lnTo>
                    <a:pt x="0" y="543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57" t="0" r="-545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1" id="21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기능소개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68454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94463" y="2347938"/>
            <a:ext cx="5473113" cy="669452"/>
            <a:chOff x="0" y="0"/>
            <a:chExt cx="3481912" cy="42589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481912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Chart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03988" y="3170263"/>
            <a:ext cx="7474654" cy="6452000"/>
            <a:chOff x="0" y="0"/>
            <a:chExt cx="1968633" cy="169929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68633" cy="1699292"/>
            </a:xfrm>
            <a:custGeom>
              <a:avLst/>
              <a:gdLst/>
              <a:ahLst/>
              <a:cxnLst/>
              <a:rect r="r" b="b" t="t" l="l"/>
              <a:pathLst>
                <a:path h="169929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1646469"/>
                  </a:lnTo>
                  <a:cubicBezTo>
                    <a:pt x="1968633" y="1675642"/>
                    <a:pt x="1944983" y="1699292"/>
                    <a:pt x="1915809" y="1699292"/>
                  </a:cubicBezTo>
                  <a:lnTo>
                    <a:pt x="52824" y="1699292"/>
                  </a:lnTo>
                  <a:cubicBezTo>
                    <a:pt x="38814" y="1699292"/>
                    <a:pt x="25378" y="1693727"/>
                    <a:pt x="15472" y="1683820"/>
                  </a:cubicBezTo>
                  <a:cubicBezTo>
                    <a:pt x="5565" y="1673914"/>
                    <a:pt x="0" y="1660478"/>
                    <a:pt x="0" y="1646469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68633" cy="173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07955" y="3705451"/>
            <a:ext cx="6666720" cy="5381624"/>
            <a:chOff x="0" y="0"/>
            <a:chExt cx="8888960" cy="7175499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172864" y="-66675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대시보드 – 수익/비용 통계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72864" y="631825"/>
              <a:ext cx="8512726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일별 수익과 비용 변화를 한눈에 파악하는 영역 그래프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경영 성과와 비용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구조를 분석하여 전략적 의사결정</a:t>
              </a:r>
            </a:p>
          </p:txBody>
        </p:sp>
        <p:sp>
          <p:nvSpPr>
            <p:cNvPr name="AutoShape 40" id="40"/>
            <p:cNvSpPr/>
            <p:nvPr/>
          </p:nvSpPr>
          <p:spPr>
            <a:xfrm flipV="true">
              <a:off x="30505" y="552450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1" id="41"/>
            <p:cNvSpPr txBox="true"/>
            <p:nvPr/>
          </p:nvSpPr>
          <p:spPr>
            <a:xfrm rot="0">
              <a:off x="142359" y="3641724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판매실적 – 월별 판매 추이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42359" y="4340224"/>
              <a:ext cx="8512726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월별 매출 변화를 선 그래프로 분석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계절 및 프로모션 효과를 파악하고, 맞춤형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판매 전략을 수립</a:t>
              </a:r>
            </a:p>
          </p:txBody>
        </p:sp>
        <p:sp>
          <p:nvSpPr>
            <p:cNvPr name="AutoShape 43" id="43"/>
            <p:cNvSpPr/>
            <p:nvPr/>
          </p:nvSpPr>
          <p:spPr>
            <a:xfrm flipV="true">
              <a:off x="0" y="4260849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4" id="44"/>
            <p:cNvSpPr txBox="true"/>
            <p:nvPr/>
          </p:nvSpPr>
          <p:spPr>
            <a:xfrm rot="0">
              <a:off x="142359" y="5495924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고객분석 – 성별 분석 – 나이 분석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42359" y="6194424"/>
              <a:ext cx="8512726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성별 및 연령대별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고객 분포를 도넛 차트로 시각화</a:t>
              </a:r>
            </a:p>
            <a:p>
              <a:pPr algn="l">
                <a:lnSpc>
                  <a:spcPts val="3000"/>
                </a:lnSpc>
              </a:pP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주요 소비층을 식별하여 효과적인 타겟 마케팅 전략을 수립</a:t>
              </a:r>
            </a:p>
          </p:txBody>
        </p:sp>
        <p:sp>
          <p:nvSpPr>
            <p:cNvPr name="AutoShape 46" id="46"/>
            <p:cNvSpPr/>
            <p:nvPr/>
          </p:nvSpPr>
          <p:spPr>
            <a:xfrm>
              <a:off x="0" y="6115049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7" id="47"/>
            <p:cNvSpPr txBox="true"/>
            <p:nvPr/>
          </p:nvSpPr>
          <p:spPr>
            <a:xfrm rot="0">
              <a:off x="172864" y="1787525"/>
              <a:ext cx="851272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판매실적 – 판매 항목별 비율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72864" y="2486025"/>
              <a:ext cx="8512726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품목별 매출 기여도를 도넛 차트로 시각화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판매 비중이 높은 품목을 식별, 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재고 및 마케팅 전략을 최적화</a:t>
              </a:r>
            </a:p>
          </p:txBody>
        </p:sp>
        <p:sp>
          <p:nvSpPr>
            <p:cNvPr name="AutoShape 49" id="49"/>
            <p:cNvSpPr/>
            <p:nvPr/>
          </p:nvSpPr>
          <p:spPr>
            <a:xfrm flipV="true">
              <a:off x="30505" y="2406650"/>
              <a:ext cx="8858454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11581186" y="2157621"/>
            <a:ext cx="5549660" cy="2150493"/>
          </a:xfrm>
          <a:custGeom>
            <a:avLst/>
            <a:gdLst/>
            <a:ahLst/>
            <a:cxnLst/>
            <a:rect r="r" b="b" t="t" l="l"/>
            <a:pathLst>
              <a:path h="2150493" w="5549660">
                <a:moveTo>
                  <a:pt x="0" y="0"/>
                </a:moveTo>
                <a:lnTo>
                  <a:pt x="5549660" y="0"/>
                </a:lnTo>
                <a:lnTo>
                  <a:pt x="5549660" y="2150493"/>
                </a:lnTo>
                <a:lnTo>
                  <a:pt x="0" y="215049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9703704" y="4464528"/>
            <a:ext cx="7427142" cy="2803746"/>
          </a:xfrm>
          <a:custGeom>
            <a:avLst/>
            <a:gdLst/>
            <a:ahLst/>
            <a:cxnLst/>
            <a:rect r="r" b="b" t="t" l="l"/>
            <a:pathLst>
              <a:path h="2803746" w="7427142">
                <a:moveTo>
                  <a:pt x="0" y="0"/>
                </a:moveTo>
                <a:lnTo>
                  <a:pt x="7427142" y="0"/>
                </a:lnTo>
                <a:lnTo>
                  <a:pt x="7427142" y="2803746"/>
                </a:lnTo>
                <a:lnTo>
                  <a:pt x="0" y="280374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1292881" y="7424687"/>
            <a:ext cx="5837965" cy="2481135"/>
          </a:xfrm>
          <a:custGeom>
            <a:avLst/>
            <a:gdLst/>
            <a:ahLst/>
            <a:cxnLst/>
            <a:rect r="r" b="b" t="t" l="l"/>
            <a:pathLst>
              <a:path h="2481135" w="5837965">
                <a:moveTo>
                  <a:pt x="0" y="0"/>
                </a:moveTo>
                <a:lnTo>
                  <a:pt x="5837965" y="0"/>
                </a:lnTo>
                <a:lnTo>
                  <a:pt x="5837965" y="2481135"/>
                </a:lnTo>
                <a:lnTo>
                  <a:pt x="0" y="248113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5909" y="341617"/>
            <a:ext cx="397820" cy="3978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82817" y="515762"/>
            <a:ext cx="175500" cy="169756"/>
          </a:xfrm>
          <a:custGeom>
            <a:avLst/>
            <a:gdLst/>
            <a:ahLst/>
            <a:cxnLst/>
            <a:rect r="r" b="b" t="t" l="l"/>
            <a:pathLst>
              <a:path h="169756" w="175500">
                <a:moveTo>
                  <a:pt x="0" y="0"/>
                </a:moveTo>
                <a:lnTo>
                  <a:pt x="175499" y="0"/>
                </a:lnTo>
                <a:lnTo>
                  <a:pt x="175499" y="169756"/>
                </a:lnTo>
                <a:lnTo>
                  <a:pt x="0" y="169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45319" y="462958"/>
            <a:ext cx="294415" cy="294415"/>
          </a:xfrm>
          <a:custGeom>
            <a:avLst/>
            <a:gdLst/>
            <a:ahLst/>
            <a:cxnLst/>
            <a:rect r="r" b="b" t="t" l="l"/>
            <a:pathLst>
              <a:path h="294415" w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694797" y="1627264"/>
            <a:ext cx="343428" cy="0"/>
          </a:xfrm>
          <a:prstGeom prst="line">
            <a:avLst/>
          </a:prstGeom>
          <a:ln cap="rnd" w="47625">
            <a:solidFill>
              <a:srgbClr val="3333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>
            <a:off x="177995" y="1627264"/>
            <a:ext cx="343428" cy="0"/>
          </a:xfrm>
          <a:prstGeom prst="line">
            <a:avLst/>
          </a:prstGeom>
          <a:ln cap="rnd" w="47625">
            <a:solidFill>
              <a:srgbClr val="3333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09675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10293" y="1348239"/>
            <a:ext cx="16286750" cy="510426"/>
            <a:chOff x="0" y="0"/>
            <a:chExt cx="12967479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967479" cy="406400"/>
            </a:xfrm>
            <a:custGeom>
              <a:avLst/>
              <a:gdLst/>
              <a:ahLst/>
              <a:cxnLst/>
              <a:rect r="r" b="b" t="t" l="l"/>
              <a:pathLst>
                <a:path h="406400" w="12967479">
                  <a:moveTo>
                    <a:pt x="12764279" y="0"/>
                  </a:moveTo>
                  <a:cubicBezTo>
                    <a:pt x="12876504" y="0"/>
                    <a:pt x="12967479" y="90976"/>
                    <a:pt x="12967479" y="203200"/>
                  </a:cubicBezTo>
                  <a:cubicBezTo>
                    <a:pt x="12967479" y="315424"/>
                    <a:pt x="12876504" y="406400"/>
                    <a:pt x="1276427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F3F7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2967479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62427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67819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3333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StockCast.com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46830" y="351142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57" t="0" r="-5457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33711" y="423398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997223"/>
            <a:ext cx="16230600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 spc="400">
                <a:solidFill>
                  <a:srgbClr val="1976D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ERP</a:t>
            </a:r>
            <a:r>
              <a:rPr lang="en-US" b="true" sz="8000" spc="400">
                <a:solidFill>
                  <a:srgbClr val="0079E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ctr">
              <a:lnSpc>
                <a:spcPts val="8000"/>
              </a:lnSpc>
            </a:pPr>
            <a:r>
              <a:rPr lang="en-US" b="true" sz="8000" spc="400">
                <a:solidFill>
                  <a:srgbClr val="3333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69175" y="7429398"/>
            <a:ext cx="15749651" cy="820527"/>
            <a:chOff x="0" y="0"/>
            <a:chExt cx="7800667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800667" cy="406400"/>
            </a:xfrm>
            <a:custGeom>
              <a:avLst/>
              <a:gdLst/>
              <a:ahLst/>
              <a:cxnLst/>
              <a:rect r="r" b="b" t="t" l="l"/>
              <a:pathLst>
                <a:path h="406400" w="7800667">
                  <a:moveTo>
                    <a:pt x="7597467" y="0"/>
                  </a:moveTo>
                  <a:cubicBezTo>
                    <a:pt x="7709691" y="0"/>
                    <a:pt x="7800667" y="90976"/>
                    <a:pt x="7800667" y="203200"/>
                  </a:cubicBezTo>
                  <a:cubicBezTo>
                    <a:pt x="7800667" y="315424"/>
                    <a:pt x="7709691" y="406400"/>
                    <a:pt x="75974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976D2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780066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109938" y="7560897"/>
            <a:ext cx="1206812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55">
                <a:solidFill>
                  <a:srgbClr val="3333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임유림, </a:t>
            </a:r>
            <a:r>
              <a:rPr lang="en-US" b="true" sz="2799" spc="55">
                <a:solidFill>
                  <a:srgbClr val="3333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김아영, 박진성, 이현호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457" t="0" r="-5457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058524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3" id="23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2786433" y="42892"/>
              <a:ext cx="11610319" cy="547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비즈니스 및 마케팅 전략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5520070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1871134" y="343515"/>
            <a:ext cx="338167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비즈니스 및 마케팅 전략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28700" y="2710988"/>
            <a:ext cx="7000808" cy="3026622"/>
            <a:chOff x="0" y="0"/>
            <a:chExt cx="967477" cy="41826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67477" cy="418264"/>
            </a:xfrm>
            <a:custGeom>
              <a:avLst/>
              <a:gdLst/>
              <a:ahLst/>
              <a:cxnLst/>
              <a:rect r="r" b="b" t="t" l="l"/>
              <a:pathLst>
                <a:path h="418264" w="967477">
                  <a:moveTo>
                    <a:pt x="0" y="0"/>
                  </a:moveTo>
                  <a:lnTo>
                    <a:pt x="967477" y="0"/>
                  </a:lnTo>
                  <a:lnTo>
                    <a:pt x="967477" y="418264"/>
                  </a:lnTo>
                  <a:lnTo>
                    <a:pt x="0" y="418264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967477" cy="4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753986" y="6592124"/>
            <a:ext cx="7000808" cy="3026622"/>
            <a:chOff x="0" y="0"/>
            <a:chExt cx="967477" cy="41826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67477" cy="418264"/>
            </a:xfrm>
            <a:custGeom>
              <a:avLst/>
              <a:gdLst/>
              <a:ahLst/>
              <a:cxnLst/>
              <a:rect r="r" b="b" t="t" l="l"/>
              <a:pathLst>
                <a:path h="418264" w="967477">
                  <a:moveTo>
                    <a:pt x="0" y="0"/>
                  </a:moveTo>
                  <a:lnTo>
                    <a:pt x="967477" y="0"/>
                  </a:lnTo>
                  <a:lnTo>
                    <a:pt x="967477" y="418264"/>
                  </a:lnTo>
                  <a:lnTo>
                    <a:pt x="0" y="418264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967477" cy="4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823142" y="2710988"/>
            <a:ext cx="7000808" cy="3026622"/>
            <a:chOff x="0" y="0"/>
            <a:chExt cx="967477" cy="41826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67477" cy="418264"/>
            </a:xfrm>
            <a:custGeom>
              <a:avLst/>
              <a:gdLst/>
              <a:ahLst/>
              <a:cxnLst/>
              <a:rect r="r" b="b" t="t" l="l"/>
              <a:pathLst>
                <a:path h="418264" w="967477">
                  <a:moveTo>
                    <a:pt x="0" y="0"/>
                  </a:moveTo>
                  <a:lnTo>
                    <a:pt x="967477" y="0"/>
                  </a:lnTo>
                  <a:lnTo>
                    <a:pt x="967477" y="418264"/>
                  </a:lnTo>
                  <a:lnTo>
                    <a:pt x="0" y="4182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76D2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967477" cy="4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548428" y="6592124"/>
            <a:ext cx="7000808" cy="3026622"/>
            <a:chOff x="0" y="0"/>
            <a:chExt cx="967477" cy="41826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67477" cy="418264"/>
            </a:xfrm>
            <a:custGeom>
              <a:avLst/>
              <a:gdLst/>
              <a:ahLst/>
              <a:cxnLst/>
              <a:rect r="r" b="b" t="t" l="l"/>
              <a:pathLst>
                <a:path h="418264" w="967477">
                  <a:moveTo>
                    <a:pt x="0" y="0"/>
                  </a:moveTo>
                  <a:lnTo>
                    <a:pt x="967477" y="0"/>
                  </a:lnTo>
                  <a:lnTo>
                    <a:pt x="967477" y="418264"/>
                  </a:lnTo>
                  <a:lnTo>
                    <a:pt x="0" y="4182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76D2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967477" cy="4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9494916" y="4853472"/>
            <a:ext cx="2607458" cy="36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Drew Feig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220202" y="8734608"/>
            <a:ext cx="2607458" cy="36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Drew Feig 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2190871" y="2406360"/>
            <a:ext cx="4676467" cy="609256"/>
            <a:chOff x="0" y="0"/>
            <a:chExt cx="3269048" cy="42589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269048" cy="425895"/>
            </a:xfrm>
            <a:custGeom>
              <a:avLst/>
              <a:gdLst/>
              <a:ahLst/>
              <a:cxnLst/>
              <a:rect r="r" b="b" t="t" l="l"/>
              <a:pathLst>
                <a:path h="425895" w="3269048">
                  <a:moveTo>
                    <a:pt x="3065848" y="0"/>
                  </a:moveTo>
                  <a:cubicBezTo>
                    <a:pt x="3178072" y="0"/>
                    <a:pt x="3269048" y="95340"/>
                    <a:pt x="3269048" y="212948"/>
                  </a:cubicBezTo>
                  <a:cubicBezTo>
                    <a:pt x="3269048" y="330556"/>
                    <a:pt x="3178072" y="425895"/>
                    <a:pt x="3065848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269048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제품 전략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3916157" y="6287496"/>
            <a:ext cx="4676467" cy="609256"/>
            <a:chOff x="0" y="0"/>
            <a:chExt cx="3269048" cy="42589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269048" cy="425895"/>
            </a:xfrm>
            <a:custGeom>
              <a:avLst/>
              <a:gdLst/>
              <a:ahLst/>
              <a:cxnLst/>
              <a:rect r="r" b="b" t="t" l="l"/>
              <a:pathLst>
                <a:path h="425895" w="3269048">
                  <a:moveTo>
                    <a:pt x="3065848" y="0"/>
                  </a:moveTo>
                  <a:cubicBezTo>
                    <a:pt x="3178072" y="0"/>
                    <a:pt x="3269048" y="95340"/>
                    <a:pt x="3269048" y="212948"/>
                  </a:cubicBezTo>
                  <a:cubicBezTo>
                    <a:pt x="3269048" y="330556"/>
                    <a:pt x="3178072" y="425895"/>
                    <a:pt x="3065848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3269048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수익 모델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985312" y="2389874"/>
            <a:ext cx="4676467" cy="609256"/>
            <a:chOff x="0" y="0"/>
            <a:chExt cx="3269048" cy="42589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269048" cy="425895"/>
            </a:xfrm>
            <a:custGeom>
              <a:avLst/>
              <a:gdLst/>
              <a:ahLst/>
              <a:cxnLst/>
              <a:rect r="r" b="b" t="t" l="l"/>
              <a:pathLst>
                <a:path h="425895" w="3269048">
                  <a:moveTo>
                    <a:pt x="3065848" y="0"/>
                  </a:moveTo>
                  <a:cubicBezTo>
                    <a:pt x="3178072" y="0"/>
                    <a:pt x="3269048" y="95340"/>
                    <a:pt x="3269048" y="212948"/>
                  </a:cubicBezTo>
                  <a:cubicBezTo>
                    <a:pt x="3269048" y="330556"/>
                    <a:pt x="3178072" y="425895"/>
                    <a:pt x="3065848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3269048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타겟 세분화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1710598" y="6271010"/>
            <a:ext cx="4676467" cy="609256"/>
            <a:chOff x="0" y="0"/>
            <a:chExt cx="3269048" cy="42589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269048" cy="425895"/>
            </a:xfrm>
            <a:custGeom>
              <a:avLst/>
              <a:gdLst/>
              <a:ahLst/>
              <a:cxnLst/>
              <a:rect r="r" b="b" t="t" l="l"/>
              <a:pathLst>
                <a:path h="425895" w="3269048">
                  <a:moveTo>
                    <a:pt x="3065848" y="0"/>
                  </a:moveTo>
                  <a:cubicBezTo>
                    <a:pt x="3178072" y="0"/>
                    <a:pt x="3269048" y="95340"/>
                    <a:pt x="3269048" y="212948"/>
                  </a:cubicBezTo>
                  <a:cubicBezTo>
                    <a:pt x="3269048" y="330556"/>
                    <a:pt x="3178072" y="425895"/>
                    <a:pt x="3065848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3269048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고객 유지 전략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68443" y="3262952"/>
            <a:ext cx="6340372" cy="2183489"/>
            <a:chOff x="0" y="0"/>
            <a:chExt cx="8453829" cy="2911318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0" y="-66675"/>
              <a:ext cx="8453829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날씨 API + 유동인구 API를 결합한</a:t>
              </a:r>
            </a:p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판매 예측·발주 추천 기능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1115632"/>
              <a:ext cx="8453829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실시간 재고 감소·출고기록 자동화로 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무인 운영 최적화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0" y="2297940"/>
              <a:ext cx="8453829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관리자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중심의 간편 UI/UX,모바일 연동 지원</a:t>
              </a:r>
            </a:p>
          </p:txBody>
        </p:sp>
        <p:sp>
          <p:nvSpPr>
            <p:cNvPr name="AutoShape 63" id="63"/>
            <p:cNvSpPr/>
            <p:nvPr/>
          </p:nvSpPr>
          <p:spPr>
            <a:xfrm>
              <a:off x="0" y="2904968"/>
              <a:ext cx="8453829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4" id="64"/>
            <p:cNvSpPr/>
            <p:nvPr/>
          </p:nvSpPr>
          <p:spPr>
            <a:xfrm>
              <a:off x="0" y="2230661"/>
              <a:ext cx="8453829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5" id="65"/>
            <p:cNvSpPr/>
            <p:nvPr/>
          </p:nvSpPr>
          <p:spPr>
            <a:xfrm>
              <a:off x="0" y="1048354"/>
              <a:ext cx="8453829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66" id="66"/>
          <p:cNvSpPr txBox="true"/>
          <p:nvPr/>
        </p:nvSpPr>
        <p:spPr>
          <a:xfrm rot="0">
            <a:off x="3084204" y="7199881"/>
            <a:ext cx="634037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구독형 과금</a:t>
            </a:r>
          </a:p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월 구독료(관리자 점포수 모듈별 기능 차등 지원)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084204" y="8086612"/>
            <a:ext cx="634037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프리미엄 모듈 판매, 지역 행사 연동 데이터 연계,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AI 연동 판매 기준 수요 예측</a:t>
            </a:r>
          </a:p>
        </p:txBody>
      </p:sp>
      <p:sp>
        <p:nvSpPr>
          <p:cNvPr name="AutoShape 68" id="68"/>
          <p:cNvSpPr/>
          <p:nvPr/>
        </p:nvSpPr>
        <p:spPr>
          <a:xfrm>
            <a:off x="3084204" y="8939552"/>
            <a:ext cx="63403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>
            <a:off x="10878646" y="8169794"/>
            <a:ext cx="63403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>
            <a:off x="10878646" y="9472499"/>
            <a:ext cx="63403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>
            <a:off x="3084204" y="8052821"/>
            <a:ext cx="63403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2" id="72"/>
          <p:cNvSpPr txBox="true"/>
          <p:nvPr/>
        </p:nvSpPr>
        <p:spPr>
          <a:xfrm rot="0">
            <a:off x="10548428" y="6918366"/>
            <a:ext cx="700080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매월 판매·재고 분석 리포트 제공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특정 시간대 판매 급증 품목 파악 → 진열·발주 조정</a:t>
            </a:r>
          </a:p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폐기율 높은 품목 확인 → 발주량 조정 또는 대체 상품 제안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548428" y="8221072"/>
            <a:ext cx="700080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고객사 전용 관리자 교육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날씨·유동인구 기반 발주 추천 기능 활용법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재고 경고 알림을 이용한 ‘품절 제로’ 운영 전략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9153360" y="3072679"/>
            <a:ext cx="6340372" cy="2564036"/>
            <a:chOff x="0" y="0"/>
            <a:chExt cx="8453829" cy="3418715"/>
          </a:xfrm>
        </p:grpSpPr>
        <p:sp>
          <p:nvSpPr>
            <p:cNvPr name="TextBox 75" id="75"/>
            <p:cNvSpPr txBox="true"/>
            <p:nvPr/>
          </p:nvSpPr>
          <p:spPr>
            <a:xfrm rot="0">
              <a:off x="0" y="-66675"/>
              <a:ext cx="8453829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무인 편의점·소형 마트 운영자</a:t>
              </a:r>
            </a:p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(인건비 절감 + 매출 극대화 니즈)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0" y="1115391"/>
              <a:ext cx="8453829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무인 카페·디저트 매장 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(계절·시간대 판매 패턴 변화가 큰 업종)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0" y="2297457"/>
              <a:ext cx="8453829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무인 판매점 프랜차이즈 본사 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(가맹점 관리 효율화 목적)</a:t>
              </a:r>
            </a:p>
          </p:txBody>
        </p:sp>
        <p:sp>
          <p:nvSpPr>
            <p:cNvPr name="AutoShape 78" id="78"/>
            <p:cNvSpPr/>
            <p:nvPr/>
          </p:nvSpPr>
          <p:spPr>
            <a:xfrm>
              <a:off x="0" y="2230299"/>
              <a:ext cx="8453829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9" id="79"/>
            <p:cNvSpPr/>
            <p:nvPr/>
          </p:nvSpPr>
          <p:spPr>
            <a:xfrm>
              <a:off x="0" y="3412365"/>
              <a:ext cx="8453829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0" id="80"/>
            <p:cNvSpPr/>
            <p:nvPr/>
          </p:nvSpPr>
          <p:spPr>
            <a:xfrm>
              <a:off x="0" y="1048233"/>
              <a:ext cx="8453829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058524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5457" t="0" r="-5457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3" id="23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2786433" y="42892"/>
              <a:ext cx="11610319" cy="547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추가 업그레이드 방안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871134" y="343515"/>
            <a:ext cx="338167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비즈니스 및 마케팅 전략</a:t>
            </a:r>
          </a:p>
        </p:txBody>
      </p:sp>
      <p:sp>
        <p:nvSpPr>
          <p:cNvPr name="Freeform 32" id="32"/>
          <p:cNvSpPr/>
          <p:nvPr/>
        </p:nvSpPr>
        <p:spPr>
          <a:xfrm flipH="true" flipV="false" rot="0">
            <a:off x="1238828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32310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3674165" y="343515"/>
            <a:ext cx="338167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자체평가 및 개인의견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945460" y="2487314"/>
            <a:ext cx="14184118" cy="7007977"/>
            <a:chOff x="0" y="0"/>
            <a:chExt cx="18912157" cy="934397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8552720" cy="1464940"/>
              <a:chOff x="0" y="0"/>
              <a:chExt cx="10848420" cy="185815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31750" y="31750"/>
                <a:ext cx="10784921" cy="1794656"/>
              </a:xfrm>
              <a:custGeom>
                <a:avLst/>
                <a:gdLst/>
                <a:ahLst/>
                <a:cxnLst/>
                <a:rect r="r" b="b" t="t" l="l"/>
                <a:pathLst>
                  <a:path h="1794656" w="10784921">
                    <a:moveTo>
                      <a:pt x="1069221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690940" y="0"/>
                    </a:lnTo>
                    <a:cubicBezTo>
                      <a:pt x="10741740" y="0"/>
                      <a:pt x="10783650" y="41910"/>
                      <a:pt x="10783650" y="92710"/>
                    </a:cubicBezTo>
                    <a:lnTo>
                      <a:pt x="10783650" y="1700676"/>
                    </a:lnTo>
                    <a:cubicBezTo>
                      <a:pt x="10784921" y="1752746"/>
                      <a:pt x="10743010" y="1794656"/>
                      <a:pt x="1069221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0848421" cy="1858156"/>
              </a:xfrm>
              <a:custGeom>
                <a:avLst/>
                <a:gdLst/>
                <a:ahLst/>
                <a:cxnLst/>
                <a:rect r="r" b="b" t="t" l="l"/>
                <a:pathLst>
                  <a:path h="1858156" w="10848421">
                    <a:moveTo>
                      <a:pt x="10723960" y="59690"/>
                    </a:moveTo>
                    <a:cubicBezTo>
                      <a:pt x="10759521" y="59690"/>
                      <a:pt x="10788731" y="88900"/>
                      <a:pt x="10788731" y="124460"/>
                    </a:cubicBezTo>
                    <a:lnTo>
                      <a:pt x="10788731" y="1733696"/>
                    </a:lnTo>
                    <a:cubicBezTo>
                      <a:pt x="10788731" y="1769256"/>
                      <a:pt x="10759521" y="1798466"/>
                      <a:pt x="1072396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723961" y="59690"/>
                    </a:lnTo>
                    <a:moveTo>
                      <a:pt x="1072396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0723961" y="1858156"/>
                    </a:lnTo>
                    <a:cubicBezTo>
                      <a:pt x="10792540" y="1858156"/>
                      <a:pt x="10848421" y="1802276"/>
                      <a:pt x="10848421" y="1733696"/>
                    </a:cubicBezTo>
                    <a:lnTo>
                      <a:pt x="10848421" y="124460"/>
                    </a:lnTo>
                    <a:cubicBezTo>
                      <a:pt x="10848421" y="55880"/>
                      <a:pt x="10792540" y="0"/>
                      <a:pt x="1072396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1453345" y="462278"/>
              <a:ext cx="709937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다점포 통합 관리 기능 강화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1969757"/>
              <a:ext cx="8552720" cy="1464940"/>
              <a:chOff x="0" y="0"/>
              <a:chExt cx="10848420" cy="185815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31750" y="31750"/>
                <a:ext cx="10784921" cy="1794656"/>
              </a:xfrm>
              <a:custGeom>
                <a:avLst/>
                <a:gdLst/>
                <a:ahLst/>
                <a:cxnLst/>
                <a:rect r="r" b="b" t="t" l="l"/>
                <a:pathLst>
                  <a:path h="1794656" w="10784921">
                    <a:moveTo>
                      <a:pt x="1069221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690940" y="0"/>
                    </a:lnTo>
                    <a:cubicBezTo>
                      <a:pt x="10741740" y="0"/>
                      <a:pt x="10783650" y="41910"/>
                      <a:pt x="10783650" y="92710"/>
                    </a:cubicBezTo>
                    <a:lnTo>
                      <a:pt x="10783650" y="1700676"/>
                    </a:lnTo>
                    <a:cubicBezTo>
                      <a:pt x="10784921" y="1752746"/>
                      <a:pt x="10743010" y="1794656"/>
                      <a:pt x="1069221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0848421" cy="1858156"/>
              </a:xfrm>
              <a:custGeom>
                <a:avLst/>
                <a:gdLst/>
                <a:ahLst/>
                <a:cxnLst/>
                <a:rect r="r" b="b" t="t" l="l"/>
                <a:pathLst>
                  <a:path h="1858156" w="10848421">
                    <a:moveTo>
                      <a:pt x="10723960" y="59690"/>
                    </a:moveTo>
                    <a:cubicBezTo>
                      <a:pt x="10759521" y="59690"/>
                      <a:pt x="10788731" y="88900"/>
                      <a:pt x="10788731" y="124460"/>
                    </a:cubicBezTo>
                    <a:lnTo>
                      <a:pt x="10788731" y="1733696"/>
                    </a:lnTo>
                    <a:cubicBezTo>
                      <a:pt x="10788731" y="1769256"/>
                      <a:pt x="10759521" y="1798466"/>
                      <a:pt x="1072396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723961" y="59690"/>
                    </a:lnTo>
                    <a:moveTo>
                      <a:pt x="1072396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0723961" y="1858156"/>
                    </a:lnTo>
                    <a:cubicBezTo>
                      <a:pt x="10792540" y="1858156"/>
                      <a:pt x="10848421" y="1802276"/>
                      <a:pt x="10848421" y="1733696"/>
                    </a:cubicBezTo>
                    <a:lnTo>
                      <a:pt x="10848421" y="124460"/>
                    </a:lnTo>
                    <a:cubicBezTo>
                      <a:pt x="10848421" y="55880"/>
                      <a:pt x="10792540" y="0"/>
                      <a:pt x="1072396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1453345" y="2432035"/>
              <a:ext cx="7099375" cy="50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POS 시스템 연동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9170592" y="462595"/>
              <a:ext cx="974156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본사-지점 재고/판매 실시간 동기화, 공동 발주·물류 최적화 지원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9170592" y="2432353"/>
              <a:ext cx="974156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결제 데이터와 ERP를 통합하여 실시간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매출·재고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반영 및 오차 최소화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0" y="3939515"/>
              <a:ext cx="8552720" cy="1464940"/>
              <a:chOff x="0" y="0"/>
              <a:chExt cx="10848420" cy="1858156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31750" y="31750"/>
                <a:ext cx="10784921" cy="1794656"/>
              </a:xfrm>
              <a:custGeom>
                <a:avLst/>
                <a:gdLst/>
                <a:ahLst/>
                <a:cxnLst/>
                <a:rect r="r" b="b" t="t" l="l"/>
                <a:pathLst>
                  <a:path h="1794656" w="10784921">
                    <a:moveTo>
                      <a:pt x="1069221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690940" y="0"/>
                    </a:lnTo>
                    <a:cubicBezTo>
                      <a:pt x="10741740" y="0"/>
                      <a:pt x="10783650" y="41910"/>
                      <a:pt x="10783650" y="92710"/>
                    </a:cubicBezTo>
                    <a:lnTo>
                      <a:pt x="10783650" y="1700676"/>
                    </a:lnTo>
                    <a:cubicBezTo>
                      <a:pt x="10784921" y="1752746"/>
                      <a:pt x="10743010" y="1794656"/>
                      <a:pt x="1069221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0848421" cy="1858156"/>
              </a:xfrm>
              <a:custGeom>
                <a:avLst/>
                <a:gdLst/>
                <a:ahLst/>
                <a:cxnLst/>
                <a:rect r="r" b="b" t="t" l="l"/>
                <a:pathLst>
                  <a:path h="1858156" w="10848421">
                    <a:moveTo>
                      <a:pt x="10723960" y="59690"/>
                    </a:moveTo>
                    <a:cubicBezTo>
                      <a:pt x="10759521" y="59690"/>
                      <a:pt x="10788731" y="88900"/>
                      <a:pt x="10788731" y="124460"/>
                    </a:cubicBezTo>
                    <a:lnTo>
                      <a:pt x="10788731" y="1733696"/>
                    </a:lnTo>
                    <a:cubicBezTo>
                      <a:pt x="10788731" y="1769256"/>
                      <a:pt x="10759521" y="1798466"/>
                      <a:pt x="1072396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723961" y="59690"/>
                    </a:lnTo>
                    <a:moveTo>
                      <a:pt x="1072396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0723961" y="1858156"/>
                    </a:lnTo>
                    <a:cubicBezTo>
                      <a:pt x="10792540" y="1858156"/>
                      <a:pt x="10848421" y="1802276"/>
                      <a:pt x="10848421" y="1733696"/>
                    </a:cubicBezTo>
                    <a:lnTo>
                      <a:pt x="10848421" y="124460"/>
                    </a:lnTo>
                    <a:cubicBezTo>
                      <a:pt x="10848421" y="55880"/>
                      <a:pt x="10792540" y="0"/>
                      <a:pt x="1072396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49" id="49"/>
            <p:cNvSpPr txBox="true"/>
            <p:nvPr/>
          </p:nvSpPr>
          <p:spPr>
            <a:xfrm rot="0">
              <a:off x="1453345" y="4401792"/>
              <a:ext cx="7099375" cy="50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실시간 CCTV·IoT 센서 연동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9170592" y="4148110"/>
              <a:ext cx="9741566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매장 내 고객 수, 체류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시간, 진열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상태를 자동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감지해 </a:t>
              </a:r>
            </a:p>
            <a:p>
              <a:pPr algn="l">
                <a:lnSpc>
                  <a:spcPts val="3000"/>
                </a:lnSpc>
              </a:pP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재고 및 발주 전략에 반영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5909272"/>
              <a:ext cx="8552720" cy="1464940"/>
              <a:chOff x="0" y="0"/>
              <a:chExt cx="10848420" cy="1858156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31750" y="31750"/>
                <a:ext cx="10784921" cy="1794656"/>
              </a:xfrm>
              <a:custGeom>
                <a:avLst/>
                <a:gdLst/>
                <a:ahLst/>
                <a:cxnLst/>
                <a:rect r="r" b="b" t="t" l="l"/>
                <a:pathLst>
                  <a:path h="1794656" w="10784921">
                    <a:moveTo>
                      <a:pt x="1069221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690940" y="0"/>
                    </a:lnTo>
                    <a:cubicBezTo>
                      <a:pt x="10741740" y="0"/>
                      <a:pt x="10783650" y="41910"/>
                      <a:pt x="10783650" y="92710"/>
                    </a:cubicBezTo>
                    <a:lnTo>
                      <a:pt x="10783650" y="1700676"/>
                    </a:lnTo>
                    <a:cubicBezTo>
                      <a:pt x="10784921" y="1752746"/>
                      <a:pt x="10743010" y="1794656"/>
                      <a:pt x="1069221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0848421" cy="1858156"/>
              </a:xfrm>
              <a:custGeom>
                <a:avLst/>
                <a:gdLst/>
                <a:ahLst/>
                <a:cxnLst/>
                <a:rect r="r" b="b" t="t" l="l"/>
                <a:pathLst>
                  <a:path h="1858156" w="10848421">
                    <a:moveTo>
                      <a:pt x="10723960" y="59690"/>
                    </a:moveTo>
                    <a:cubicBezTo>
                      <a:pt x="10759521" y="59690"/>
                      <a:pt x="10788731" y="88900"/>
                      <a:pt x="10788731" y="124460"/>
                    </a:cubicBezTo>
                    <a:lnTo>
                      <a:pt x="10788731" y="1733696"/>
                    </a:lnTo>
                    <a:cubicBezTo>
                      <a:pt x="10788731" y="1769256"/>
                      <a:pt x="10759521" y="1798466"/>
                      <a:pt x="1072396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723961" y="59690"/>
                    </a:lnTo>
                    <a:moveTo>
                      <a:pt x="1072396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0723961" y="1858156"/>
                    </a:lnTo>
                    <a:cubicBezTo>
                      <a:pt x="10792540" y="1858156"/>
                      <a:pt x="10848421" y="1802276"/>
                      <a:pt x="10848421" y="1733696"/>
                    </a:cubicBezTo>
                    <a:lnTo>
                      <a:pt x="10848421" y="124460"/>
                    </a:lnTo>
                    <a:cubicBezTo>
                      <a:pt x="10848421" y="55880"/>
                      <a:pt x="10792540" y="0"/>
                      <a:pt x="1072396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1453345" y="6371550"/>
              <a:ext cx="7099375" cy="50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API 확장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9170592" y="6117867"/>
              <a:ext cx="9741566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지역 행사·물류 데이터 등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외부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데이터 소스를 추가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연계해 </a:t>
              </a:r>
            </a:p>
            <a:p>
              <a:pPr algn="l">
                <a:lnSpc>
                  <a:spcPts val="3000"/>
                </a:lnSpc>
              </a:pP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예측 정확도 향상</a:t>
              </a:r>
            </a:p>
          </p:txBody>
        </p:sp>
        <p:grpSp>
          <p:nvGrpSpPr>
            <p:cNvPr name="Group 56" id="56"/>
            <p:cNvGrpSpPr/>
            <p:nvPr/>
          </p:nvGrpSpPr>
          <p:grpSpPr>
            <a:xfrm rot="0">
              <a:off x="0" y="7879030"/>
              <a:ext cx="8552720" cy="1464940"/>
              <a:chOff x="0" y="0"/>
              <a:chExt cx="10848420" cy="1858156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31750" y="31750"/>
                <a:ext cx="10784921" cy="1794656"/>
              </a:xfrm>
              <a:custGeom>
                <a:avLst/>
                <a:gdLst/>
                <a:ahLst/>
                <a:cxnLst/>
                <a:rect r="r" b="b" t="t" l="l"/>
                <a:pathLst>
                  <a:path h="1794656" w="10784921">
                    <a:moveTo>
                      <a:pt x="1069221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690940" y="0"/>
                    </a:lnTo>
                    <a:cubicBezTo>
                      <a:pt x="10741740" y="0"/>
                      <a:pt x="10783650" y="41910"/>
                      <a:pt x="10783650" y="92710"/>
                    </a:cubicBezTo>
                    <a:lnTo>
                      <a:pt x="10783650" y="1700676"/>
                    </a:lnTo>
                    <a:cubicBezTo>
                      <a:pt x="10784921" y="1752746"/>
                      <a:pt x="10743010" y="1794656"/>
                      <a:pt x="1069221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0848421" cy="1858156"/>
              </a:xfrm>
              <a:custGeom>
                <a:avLst/>
                <a:gdLst/>
                <a:ahLst/>
                <a:cxnLst/>
                <a:rect r="r" b="b" t="t" l="l"/>
                <a:pathLst>
                  <a:path h="1858156" w="10848421">
                    <a:moveTo>
                      <a:pt x="10723960" y="59690"/>
                    </a:moveTo>
                    <a:cubicBezTo>
                      <a:pt x="10759521" y="59690"/>
                      <a:pt x="10788731" y="88900"/>
                      <a:pt x="10788731" y="124460"/>
                    </a:cubicBezTo>
                    <a:lnTo>
                      <a:pt x="10788731" y="1733696"/>
                    </a:lnTo>
                    <a:cubicBezTo>
                      <a:pt x="10788731" y="1769256"/>
                      <a:pt x="10759521" y="1798466"/>
                      <a:pt x="1072396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723961" y="59690"/>
                    </a:lnTo>
                    <a:moveTo>
                      <a:pt x="1072396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0723961" y="1858156"/>
                    </a:lnTo>
                    <a:cubicBezTo>
                      <a:pt x="10792540" y="1858156"/>
                      <a:pt x="10848421" y="1802276"/>
                      <a:pt x="10848421" y="1733696"/>
                    </a:cubicBezTo>
                    <a:lnTo>
                      <a:pt x="10848421" y="124460"/>
                    </a:lnTo>
                    <a:cubicBezTo>
                      <a:pt x="10848421" y="55880"/>
                      <a:pt x="10792540" y="0"/>
                      <a:pt x="1072396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59" id="59"/>
            <p:cNvSpPr txBox="true"/>
            <p:nvPr/>
          </p:nvSpPr>
          <p:spPr>
            <a:xfrm rot="0">
              <a:off x="1453345" y="8341307"/>
              <a:ext cx="709937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4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머신러닝 기반 수요 예측 고도화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9170592" y="8086367"/>
              <a:ext cx="9741566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TensorFlow Lite 또는 scikit-learn을 활용한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기상·유동인구·과거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판매</a:t>
              </a: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데이터를 학습,</a:t>
              </a:r>
              <a:r>
                <a:rPr lang="en-US" sz="2000" strike="noStrike" u="none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품목별 발주량을 자동 산출</a:t>
              </a:r>
            </a:p>
          </p:txBody>
        </p:sp>
        <p:sp>
          <p:nvSpPr>
            <p:cNvPr name="Freeform 61" id="61"/>
            <p:cNvSpPr/>
            <p:nvPr/>
          </p:nvSpPr>
          <p:spPr>
            <a:xfrm flipH="false" flipV="false" rot="0">
              <a:off x="442509" y="406703"/>
              <a:ext cx="651535" cy="651535"/>
            </a:xfrm>
            <a:custGeom>
              <a:avLst/>
              <a:gdLst/>
              <a:ahLst/>
              <a:cxnLst/>
              <a:rect r="r" b="b" t="t" l="l"/>
              <a:pathLst>
                <a:path h="651535" w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5"/>
                  </a:lnTo>
                  <a:lnTo>
                    <a:pt x="0" y="651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442509" y="2376460"/>
              <a:ext cx="651535" cy="651535"/>
            </a:xfrm>
            <a:custGeom>
              <a:avLst/>
              <a:gdLst/>
              <a:ahLst/>
              <a:cxnLst/>
              <a:rect r="r" b="b" t="t" l="l"/>
              <a:pathLst>
                <a:path h="651535" w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5"/>
                  </a:lnTo>
                  <a:lnTo>
                    <a:pt x="0" y="651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442509" y="4346218"/>
              <a:ext cx="651535" cy="651535"/>
            </a:xfrm>
            <a:custGeom>
              <a:avLst/>
              <a:gdLst/>
              <a:ahLst/>
              <a:cxnLst/>
              <a:rect r="r" b="b" t="t" l="l"/>
              <a:pathLst>
                <a:path h="651535" w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4"/>
                  </a:lnTo>
                  <a:lnTo>
                    <a:pt x="0" y="651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442509" y="6315975"/>
              <a:ext cx="651535" cy="651535"/>
            </a:xfrm>
            <a:custGeom>
              <a:avLst/>
              <a:gdLst/>
              <a:ahLst/>
              <a:cxnLst/>
              <a:rect r="r" b="b" t="t" l="l"/>
              <a:pathLst>
                <a:path h="651535" w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5"/>
                  </a:lnTo>
                  <a:lnTo>
                    <a:pt x="0" y="651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442509" y="8285732"/>
              <a:ext cx="651535" cy="651535"/>
            </a:xfrm>
            <a:custGeom>
              <a:avLst/>
              <a:gdLst/>
              <a:ahLst/>
              <a:cxnLst/>
              <a:rect r="r" b="b" t="t" l="l"/>
              <a:pathLst>
                <a:path h="651535" w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5"/>
                  </a:lnTo>
                  <a:lnTo>
                    <a:pt x="0" y="651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058524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5457" t="0" r="-5457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3" id="23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2786433" y="42892"/>
              <a:ext cx="11610319" cy="547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느낀점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871134" y="343515"/>
            <a:ext cx="338167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비즈니스 및 마케팅 전략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20202" y="8734608"/>
            <a:ext cx="2607458" cy="36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Drew Feig </a:t>
            </a:r>
          </a:p>
        </p:txBody>
      </p:sp>
      <p:sp>
        <p:nvSpPr>
          <p:cNvPr name="Freeform 33" id="33"/>
          <p:cNvSpPr/>
          <p:nvPr/>
        </p:nvSpPr>
        <p:spPr>
          <a:xfrm flipH="true" flipV="false" rot="0">
            <a:off x="1238828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32310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3674165" y="343515"/>
            <a:ext cx="338167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자체평가 및 개인의견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286781" y="2363489"/>
            <a:ext cx="5473113" cy="669452"/>
            <a:chOff x="0" y="0"/>
            <a:chExt cx="3481912" cy="42589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3481912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임유림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86781" y="3185815"/>
            <a:ext cx="7474654" cy="6452000"/>
            <a:chOff x="0" y="0"/>
            <a:chExt cx="1968633" cy="169929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68633" cy="1699292"/>
            </a:xfrm>
            <a:custGeom>
              <a:avLst/>
              <a:gdLst/>
              <a:ahLst/>
              <a:cxnLst/>
              <a:rect r="r" b="b" t="t" l="l"/>
              <a:pathLst>
                <a:path h="169929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1646469"/>
                  </a:lnTo>
                  <a:cubicBezTo>
                    <a:pt x="1968633" y="1675642"/>
                    <a:pt x="1944983" y="1699292"/>
                    <a:pt x="1915809" y="1699292"/>
                  </a:cubicBezTo>
                  <a:lnTo>
                    <a:pt x="52824" y="1699292"/>
                  </a:lnTo>
                  <a:cubicBezTo>
                    <a:pt x="38814" y="1699292"/>
                    <a:pt x="25378" y="1693727"/>
                    <a:pt x="15472" y="1683820"/>
                  </a:cubicBezTo>
                  <a:cubicBezTo>
                    <a:pt x="5565" y="1673914"/>
                    <a:pt x="0" y="1660478"/>
                    <a:pt x="0" y="1646469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1968633" cy="177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646830" y="4176796"/>
            <a:ext cx="6738434" cy="438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ERP 프로젝트에서 상품관리 전반을 맡아, 카테고리 구조 설계와 상품</a:t>
            </a: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등록·재고 관리 로직을 구현했습니다.</a:t>
            </a:r>
          </a:p>
          <a:p>
            <a:pPr algn="l">
              <a:lnSpc>
                <a:spcPts val="32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데이터의 복잡성으로 구조에 맞는 로직을 설계·구현하는 데 어려움이 있었지만, 이를 해결하는 과정에서 ERP 시스템 연동의 특성과 제약을 직접 체감할 수 있었습니다.</a:t>
            </a:r>
          </a:p>
          <a:p>
            <a:pPr algn="l">
              <a:lnSpc>
                <a:spcPts val="32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특히 메인 대시보드에 안전재고 임계치 기반의 재고 부족 판단 로직과 실시간 알람 기능을 구현해, 부족 시 발주관리로 자동 연결되도록 설계하면서 기능 구현의 즐거움과 협업·계획의 중요성을 함께 배울 수 있었습니다.</a:t>
            </a:r>
          </a:p>
          <a:p>
            <a:pPr algn="l">
              <a:lnSpc>
                <a:spcPts val="32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이 경험을 통해 단순한 관리 화면을 넘어, 실제 운영 효율을 높이는 실용적인 시스템을 완성하는 성취감을 얻을 수 있었습니다.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504892" y="2363489"/>
            <a:ext cx="5473113" cy="669452"/>
            <a:chOff x="0" y="0"/>
            <a:chExt cx="3481912" cy="42589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3481912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김아영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504892" y="3185815"/>
            <a:ext cx="7474654" cy="6452000"/>
            <a:chOff x="0" y="0"/>
            <a:chExt cx="1968633" cy="169929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968633" cy="1699292"/>
            </a:xfrm>
            <a:custGeom>
              <a:avLst/>
              <a:gdLst/>
              <a:ahLst/>
              <a:cxnLst/>
              <a:rect r="r" b="b" t="t" l="l"/>
              <a:pathLst>
                <a:path h="169929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1646469"/>
                  </a:lnTo>
                  <a:cubicBezTo>
                    <a:pt x="1968633" y="1675642"/>
                    <a:pt x="1944983" y="1699292"/>
                    <a:pt x="1915809" y="1699292"/>
                  </a:cubicBezTo>
                  <a:lnTo>
                    <a:pt x="52824" y="1699292"/>
                  </a:lnTo>
                  <a:cubicBezTo>
                    <a:pt x="38814" y="1699292"/>
                    <a:pt x="25378" y="1693727"/>
                    <a:pt x="15472" y="1683820"/>
                  </a:cubicBezTo>
                  <a:cubicBezTo>
                    <a:pt x="5565" y="1673914"/>
                    <a:pt x="0" y="1660478"/>
                    <a:pt x="0" y="1646469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968633" cy="173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9873002" y="4176796"/>
            <a:ext cx="6738434" cy="318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Stock Cast 프로젝트에서 발주관리 기능과 메인화면</a:t>
            </a: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API 연동을 구현하며, 기획·디자인과 실제 동작이 하나로 이어지는 과정을 직접 경험할 수 있었습니다.</a:t>
            </a:r>
          </a:p>
          <a:p>
            <a:pPr algn="l">
              <a:lnSpc>
                <a:spcPts val="3200"/>
              </a:lnSpc>
            </a:pPr>
          </a:p>
          <a:p>
            <a:pPr algn="l">
              <a:lnSpc>
                <a:spcPts val="32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기상청·유동인구 API를 재고 데이터와 결합해 관리자 메인화면에 날씨·유동인구를 기반으로 실시간 발주 추천 목록을 표기하고, </a:t>
            </a:r>
          </a:p>
          <a:p>
            <a:pPr algn="l">
              <a:lnSpc>
                <a:spcPts val="32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발주서 작성에서 부터 발주 현황, 입고의 흐름을 완성해 나가며 보람을 느꼈습니다.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882525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841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수행 절차 및 방법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874972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35605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시연 및 기능 소개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058524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5457" t="0" r="-5457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23" id="23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2786433" y="42892"/>
              <a:ext cx="11610319" cy="547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느낀점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871134" y="343515"/>
            <a:ext cx="338167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비즈니스 및 마케팅 전략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20202" y="8734608"/>
            <a:ext cx="2607458" cy="36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Drew Feig </a:t>
            </a:r>
          </a:p>
        </p:txBody>
      </p:sp>
      <p:sp>
        <p:nvSpPr>
          <p:cNvPr name="Freeform 33" id="33"/>
          <p:cNvSpPr/>
          <p:nvPr/>
        </p:nvSpPr>
        <p:spPr>
          <a:xfrm flipH="true" flipV="false" rot="0">
            <a:off x="1238828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323101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3674165" y="343515"/>
            <a:ext cx="338167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자체평가 및 개인의견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286781" y="2363489"/>
            <a:ext cx="5473113" cy="669452"/>
            <a:chOff x="0" y="0"/>
            <a:chExt cx="3481912" cy="42589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3481912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박진성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86781" y="3185815"/>
            <a:ext cx="7474654" cy="6452000"/>
            <a:chOff x="0" y="0"/>
            <a:chExt cx="1968633" cy="169929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68633" cy="1699292"/>
            </a:xfrm>
            <a:custGeom>
              <a:avLst/>
              <a:gdLst/>
              <a:ahLst/>
              <a:cxnLst/>
              <a:rect r="r" b="b" t="t" l="l"/>
              <a:pathLst>
                <a:path h="169929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1646469"/>
                  </a:lnTo>
                  <a:cubicBezTo>
                    <a:pt x="1968633" y="1675642"/>
                    <a:pt x="1944983" y="1699292"/>
                    <a:pt x="1915809" y="1699292"/>
                  </a:cubicBezTo>
                  <a:lnTo>
                    <a:pt x="52824" y="1699292"/>
                  </a:lnTo>
                  <a:cubicBezTo>
                    <a:pt x="38814" y="1699292"/>
                    <a:pt x="25378" y="1693727"/>
                    <a:pt x="15472" y="1683820"/>
                  </a:cubicBezTo>
                  <a:cubicBezTo>
                    <a:pt x="5565" y="1673914"/>
                    <a:pt x="0" y="1660478"/>
                    <a:pt x="0" y="1646469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1968633" cy="177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646830" y="4176796"/>
            <a:ext cx="6738434" cy="278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ERP 프로젝트를</a:t>
            </a: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진행하면서 API 연동에 대해 심도 있게 공부하게 되어 이후에 API 연동을 보다 더 쉽고 빠르게 구현 할 </a:t>
            </a:r>
          </a:p>
          <a:p>
            <a:pPr algn="l">
              <a:lnSpc>
                <a:spcPts val="32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자신감을 얻게 되었습니다.</a:t>
            </a:r>
          </a:p>
          <a:p>
            <a:pPr algn="l">
              <a:lnSpc>
                <a:spcPts val="3200"/>
              </a:lnSpc>
            </a:pPr>
          </a:p>
          <a:p>
            <a:pPr algn="l">
              <a:lnSpc>
                <a:spcPts val="32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평소에 정규식 같은 디테일한 부분들을 자주 놓치는 경향이 있어 이번에 디테일을 챙기게 되어 첫 구현 때 디테일을 고려하고 코딩하는 습관을 기르게 되었습니다.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504892" y="2363489"/>
            <a:ext cx="5473113" cy="669452"/>
            <a:chOff x="0" y="0"/>
            <a:chExt cx="3481912" cy="42589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3481912" cy="47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이현호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504892" y="3185815"/>
            <a:ext cx="7474654" cy="6452000"/>
            <a:chOff x="0" y="0"/>
            <a:chExt cx="1968633" cy="169929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968633" cy="1699292"/>
            </a:xfrm>
            <a:custGeom>
              <a:avLst/>
              <a:gdLst/>
              <a:ahLst/>
              <a:cxnLst/>
              <a:rect r="r" b="b" t="t" l="l"/>
              <a:pathLst>
                <a:path h="1699292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1646469"/>
                  </a:lnTo>
                  <a:cubicBezTo>
                    <a:pt x="1968633" y="1675642"/>
                    <a:pt x="1944983" y="1699292"/>
                    <a:pt x="1915809" y="1699292"/>
                  </a:cubicBezTo>
                  <a:lnTo>
                    <a:pt x="52824" y="1699292"/>
                  </a:lnTo>
                  <a:cubicBezTo>
                    <a:pt x="38814" y="1699292"/>
                    <a:pt x="25378" y="1693727"/>
                    <a:pt x="15472" y="1683820"/>
                  </a:cubicBezTo>
                  <a:cubicBezTo>
                    <a:pt x="5565" y="1673914"/>
                    <a:pt x="0" y="1660478"/>
                    <a:pt x="0" y="1646469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968633" cy="173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9873002" y="4176796"/>
            <a:ext cx="6738434" cy="318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프로젝트에 참여하면서 기능이 많고</a:t>
            </a: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 복잡할거라고 생각은 했지만 기대 이상이어서 힘든만큼 보람이 있었습니다.</a:t>
            </a:r>
          </a:p>
          <a:p>
            <a:pPr algn="l">
              <a:lnSpc>
                <a:spcPts val="3200"/>
              </a:lnSpc>
            </a:pPr>
          </a:p>
          <a:p>
            <a:pPr algn="l">
              <a:lnSpc>
                <a:spcPts val="3200"/>
              </a:lnSpc>
            </a:pPr>
            <a:r>
              <a:rPr lang="en-US" sz="2000" strike="noStrike" u="none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기능끼리 서로 연결되어 확인해야 할 부분이 더욱 많았고 충돌하는 부분이 많아 어려움도 있었지만 좋은 경험이었고 DB설계의 중요성에 대해 많이 깨닫게 되었고, 같이 프로젝트를 해보지 않았던 팀원들 이기에 색다른 방식의 업무 방식과 많은 도움을 받을 수 있어 좋았습니다.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063" r="0" b="-336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81320"/>
            <a:ext cx="18288000" cy="10474422"/>
            <a:chOff x="0" y="0"/>
            <a:chExt cx="4816602" cy="27586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602" cy="2758657"/>
            </a:xfrm>
            <a:custGeom>
              <a:avLst/>
              <a:gdLst/>
              <a:ahLst/>
              <a:cxnLst/>
              <a:rect r="r" b="b" t="t" l="l"/>
              <a:pathLst>
                <a:path h="2758657" w="4816602">
                  <a:moveTo>
                    <a:pt x="4816602" y="0"/>
                  </a:moveTo>
                  <a:lnTo>
                    <a:pt x="4816602" y="2758657"/>
                  </a:lnTo>
                  <a:lnTo>
                    <a:pt x="0" y="2758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602" cy="280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81350" y="4281487"/>
            <a:ext cx="1192530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6"/>
              </a:lnSpc>
            </a:pPr>
            <a:r>
              <a:rPr lang="en-US" b="true" sz="837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 &amp; 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82817" y="506237"/>
            <a:ext cx="175500" cy="169756"/>
          </a:xfrm>
          <a:custGeom>
            <a:avLst/>
            <a:gdLst/>
            <a:ahLst/>
            <a:cxnLst/>
            <a:rect r="r" b="b" t="t" l="l"/>
            <a:pathLst>
              <a:path h="169756" w="175500">
                <a:moveTo>
                  <a:pt x="0" y="0"/>
                </a:moveTo>
                <a:lnTo>
                  <a:pt x="175499" y="0"/>
                </a:lnTo>
                <a:lnTo>
                  <a:pt x="175499" y="169756"/>
                </a:lnTo>
                <a:lnTo>
                  <a:pt x="0" y="169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57" t="0" r="-545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30920" y="388990"/>
            <a:ext cx="335025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80949" y="3147922"/>
            <a:ext cx="13666758" cy="5550495"/>
            <a:chOff x="0" y="0"/>
            <a:chExt cx="18222344" cy="74006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500235"/>
              <a:ext cx="2400189" cy="2400189"/>
            </a:xfrm>
            <a:custGeom>
              <a:avLst/>
              <a:gdLst/>
              <a:ahLst/>
              <a:cxnLst/>
              <a:rect r="r" b="b" t="t" l="l"/>
              <a:pathLst>
                <a:path h="2400189" w="2400189">
                  <a:moveTo>
                    <a:pt x="0" y="0"/>
                  </a:moveTo>
                  <a:lnTo>
                    <a:pt x="2400189" y="0"/>
                  </a:lnTo>
                  <a:lnTo>
                    <a:pt x="2400189" y="2400189"/>
                  </a:lnTo>
                  <a:lnTo>
                    <a:pt x="0" y="2400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041604" y="3081205"/>
              <a:ext cx="2196716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목차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406241" y="48895"/>
              <a:ext cx="633900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</a:t>
              </a:r>
              <a:r>
                <a:rPr lang="en-US" sz="2600" u="none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756527" y="-28575"/>
              <a:ext cx="7465817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프로젝트 개요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406241" y="1174953"/>
              <a:ext cx="633900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756527" y="1097483"/>
              <a:ext cx="7465817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프로젝트 팀 구성 및 역할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406241" y="2301010"/>
              <a:ext cx="633900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756527" y="2223540"/>
              <a:ext cx="7465817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프로젝트 수행 절차 및 방법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406241" y="3427068"/>
              <a:ext cx="633900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756527" y="3349598"/>
              <a:ext cx="7465817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프로젝트 시연 및 기능소개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406241" y="4553126"/>
              <a:ext cx="633900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05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0756527" y="4475656"/>
              <a:ext cx="7465817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비즈니스 및 마케팅 전략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9406241" y="5676644"/>
              <a:ext cx="633900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06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756527" y="5601714"/>
              <a:ext cx="7465817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자체 평가 및 개인 의견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9406241" y="6802701"/>
              <a:ext cx="633900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07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756527" y="6727771"/>
              <a:ext cx="7465817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Q&amp;A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694797" y="1627264"/>
            <a:ext cx="343428" cy="0"/>
          </a:xfrm>
          <a:prstGeom prst="line">
            <a:avLst/>
          </a:prstGeom>
          <a:ln cap="rnd" w="47625">
            <a:solidFill>
              <a:srgbClr val="3333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H="true">
            <a:off x="177995" y="1627264"/>
            <a:ext cx="343428" cy="0"/>
          </a:xfrm>
          <a:prstGeom prst="line">
            <a:avLst/>
          </a:prstGeom>
          <a:ln cap="rnd" w="47625">
            <a:solidFill>
              <a:srgbClr val="3333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209675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610293" y="1348239"/>
            <a:ext cx="16286750" cy="510426"/>
            <a:chOff x="0" y="0"/>
            <a:chExt cx="12967479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967479" cy="406400"/>
            </a:xfrm>
            <a:custGeom>
              <a:avLst/>
              <a:gdLst/>
              <a:ahLst/>
              <a:cxnLst/>
              <a:rect r="r" b="b" t="t" l="l"/>
              <a:pathLst>
                <a:path h="406400" w="12967479">
                  <a:moveTo>
                    <a:pt x="12764279" y="0"/>
                  </a:moveTo>
                  <a:cubicBezTo>
                    <a:pt x="12876504" y="0"/>
                    <a:pt x="12967479" y="90976"/>
                    <a:pt x="12967479" y="203200"/>
                  </a:cubicBezTo>
                  <a:cubicBezTo>
                    <a:pt x="12967479" y="315424"/>
                    <a:pt x="12876504" y="406400"/>
                    <a:pt x="1276427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F3F7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2967479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762427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267819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33333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목차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425909" y="341617"/>
            <a:ext cx="397820" cy="39782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57" t="0" r="-545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6504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17" id="17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프로젝트 배경 및 주제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279533" y="2487314"/>
            <a:ext cx="13728934" cy="6970348"/>
            <a:chOff x="0" y="0"/>
            <a:chExt cx="18305246" cy="929379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5311959" y="66675"/>
              <a:ext cx="6676715" cy="570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8"/>
                </a:lnSpc>
                <a:spcBef>
                  <a:spcPct val="0"/>
                </a:spcBef>
              </a:pPr>
              <a:r>
                <a:rPr lang="en-US" sz="3198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 무인점포 5년만에 4배 급증   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-10800000">
              <a:off x="11451365" y="41098"/>
              <a:ext cx="343101" cy="453619"/>
            </a:xfrm>
            <a:custGeom>
              <a:avLst/>
              <a:gdLst/>
              <a:ahLst/>
              <a:cxnLst/>
              <a:rect r="r" b="b" t="t" l="l"/>
              <a:pathLst>
                <a:path h="453619" w="343101">
                  <a:moveTo>
                    <a:pt x="0" y="0"/>
                  </a:moveTo>
                  <a:lnTo>
                    <a:pt x="343101" y="0"/>
                  </a:lnTo>
                  <a:lnTo>
                    <a:pt x="343101" y="453619"/>
                  </a:lnTo>
                  <a:lnTo>
                    <a:pt x="0" y="453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0" y="829578"/>
              <a:ext cx="4877750" cy="7955277"/>
              <a:chOff x="0" y="0"/>
              <a:chExt cx="4877750" cy="7955277"/>
            </a:xfrm>
          </p:grpSpPr>
          <p:pic>
            <p:nvPicPr>
              <p:cNvPr name="Picture 29" id="29"/>
              <p:cNvPicPr>
                <a:picLocks noChangeAspect="true"/>
              </p:cNvPicPr>
              <p:nvPr/>
            </p:nvPicPr>
            <p:blipFill>
              <a:blip r:embed="rId17"/>
              <a:srcRect l="4729" t="0" r="4729" b="0"/>
              <a:stretch>
                <a:fillRect/>
              </a:stretch>
            </p:blipFill>
            <p:spPr>
              <a:xfrm flipH="false" flipV="false">
                <a:off x="0" y="0"/>
                <a:ext cx="4877750" cy="7955277"/>
              </a:xfrm>
              <a:prstGeom prst="rect">
                <a:avLst/>
              </a:prstGeom>
            </p:spPr>
          </p:pic>
        </p:grpSp>
        <p:grpSp>
          <p:nvGrpSpPr>
            <p:cNvPr name="Group 30" id="30"/>
            <p:cNvGrpSpPr/>
            <p:nvPr/>
          </p:nvGrpSpPr>
          <p:grpSpPr>
            <a:xfrm rot="0">
              <a:off x="5300475" y="987497"/>
              <a:ext cx="10669228" cy="7323603"/>
              <a:chOff x="0" y="0"/>
              <a:chExt cx="10669228" cy="7323603"/>
            </a:xfrm>
          </p:grpSpPr>
          <p:pic>
            <p:nvPicPr>
              <p:cNvPr name="Picture 31" id="31"/>
              <p:cNvPicPr>
                <a:picLocks noChangeAspect="true"/>
              </p:cNvPicPr>
              <p:nvPr/>
            </p:nvPicPr>
            <p:blipFill>
              <a:blip r:embed="rId18"/>
              <a:srcRect l="335" t="0" r="335" b="0"/>
              <a:stretch>
                <a:fillRect/>
              </a:stretch>
            </p:blipFill>
            <p:spPr>
              <a:xfrm flipH="false" flipV="false">
                <a:off x="0" y="0"/>
                <a:ext cx="10669228" cy="7323603"/>
              </a:xfrm>
              <a:prstGeom prst="rect">
                <a:avLst/>
              </a:prstGeom>
            </p:spPr>
          </p:pic>
        </p:grpSp>
        <p:sp>
          <p:nvSpPr>
            <p:cNvPr name="Freeform 32" id="32"/>
            <p:cNvSpPr/>
            <p:nvPr/>
          </p:nvSpPr>
          <p:spPr>
            <a:xfrm flipH="false" flipV="false" rot="0">
              <a:off x="12736391" y="3662088"/>
              <a:ext cx="5568855" cy="5311831"/>
            </a:xfrm>
            <a:custGeom>
              <a:avLst/>
              <a:gdLst/>
              <a:ahLst/>
              <a:cxnLst/>
              <a:rect r="r" b="b" t="t" l="l"/>
              <a:pathLst>
                <a:path h="5311831" w="5568855">
                  <a:moveTo>
                    <a:pt x="0" y="0"/>
                  </a:moveTo>
                  <a:lnTo>
                    <a:pt x="5568855" y="0"/>
                  </a:lnTo>
                  <a:lnTo>
                    <a:pt x="5568855" y="5311832"/>
                  </a:lnTo>
                  <a:lnTo>
                    <a:pt x="0" y="5311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  <a:ln w="952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5311959" y="8329284"/>
              <a:ext cx="10635664" cy="310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01"/>
                </a:lnSpc>
                <a:spcBef>
                  <a:spcPct val="0"/>
                </a:spcBef>
              </a:pPr>
              <a:r>
                <a:rPr lang="en-US" sz="1429" spc="-28">
                  <a:solidFill>
                    <a:srgbClr val="A6A6A6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출처: 조선경제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2736391" y="8983445"/>
              <a:ext cx="5564112" cy="310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001"/>
                </a:lnSpc>
                <a:spcBef>
                  <a:spcPct val="0"/>
                </a:spcBef>
              </a:pPr>
              <a:r>
                <a:rPr lang="en-US" sz="1429" spc="-28">
                  <a:solidFill>
                    <a:srgbClr val="A6A6A6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출처: 중앙일보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460605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57" t="0" r="-545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6504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17" id="17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프로젝트 배경 및 주제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60605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42079" y="3202512"/>
            <a:ext cx="7136299" cy="5492702"/>
            <a:chOff x="0" y="0"/>
            <a:chExt cx="9515065" cy="7323603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15"/>
            <a:srcRect l="2000" t="0" r="2000" b="0"/>
            <a:stretch>
              <a:fillRect/>
            </a:stretch>
          </p:blipFill>
          <p:spPr>
            <a:xfrm flipH="false" flipV="false">
              <a:off x="0" y="0"/>
              <a:ext cx="9515065" cy="7323603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9179994" y="3000766"/>
            <a:ext cx="7965927" cy="5896196"/>
            <a:chOff x="0" y="0"/>
            <a:chExt cx="10621237" cy="786159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1793057" y="66675"/>
              <a:ext cx="7035123" cy="570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8"/>
                </a:lnSpc>
                <a:spcBef>
                  <a:spcPct val="0"/>
                </a:spcBef>
              </a:pPr>
              <a:r>
                <a:rPr lang="en-US" sz="3198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 최근 무인매장 이용 건수 증가   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-10800000">
              <a:off x="8345580" y="46454"/>
              <a:ext cx="343101" cy="453619"/>
            </a:xfrm>
            <a:custGeom>
              <a:avLst/>
              <a:gdLst/>
              <a:ahLst/>
              <a:cxnLst/>
              <a:rect r="r" b="b" t="t" l="l"/>
              <a:pathLst>
                <a:path h="453619" w="343101">
                  <a:moveTo>
                    <a:pt x="0" y="0"/>
                  </a:moveTo>
                  <a:lnTo>
                    <a:pt x="343100" y="0"/>
                  </a:lnTo>
                  <a:lnTo>
                    <a:pt x="343100" y="453619"/>
                  </a:lnTo>
                  <a:lnTo>
                    <a:pt x="0" y="453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4654624" y="2821883"/>
              <a:ext cx="1311988" cy="1311988"/>
            </a:xfrm>
            <a:custGeom>
              <a:avLst/>
              <a:gdLst/>
              <a:ahLst/>
              <a:cxnLst/>
              <a:rect r="r" b="b" t="t" l="l"/>
              <a:pathLst>
                <a:path h="1311988" w="1311988">
                  <a:moveTo>
                    <a:pt x="0" y="0"/>
                  </a:moveTo>
                  <a:lnTo>
                    <a:pt x="1311988" y="0"/>
                  </a:lnTo>
                  <a:lnTo>
                    <a:pt x="1311988" y="1311988"/>
                  </a:lnTo>
                  <a:lnTo>
                    <a:pt x="0" y="1311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09275" y="1091440"/>
              <a:ext cx="10402686" cy="1209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무인점포의 판매 및 재고 데이터를 체계적으로 관리하여</a:t>
              </a:r>
            </a:p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매장을 효율적으로 운영할 수 있도록 돕는 솔루션이 필요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2955618" y="4654640"/>
              <a:ext cx="1322447" cy="1322447"/>
            </a:xfrm>
            <a:custGeom>
              <a:avLst/>
              <a:gdLst/>
              <a:ahLst/>
              <a:cxnLst/>
              <a:rect r="r" b="b" t="t" l="l"/>
              <a:pathLst>
                <a:path h="1322447" w="1322447">
                  <a:moveTo>
                    <a:pt x="0" y="0"/>
                  </a:moveTo>
                  <a:lnTo>
                    <a:pt x="1322447" y="0"/>
                  </a:lnTo>
                  <a:lnTo>
                    <a:pt x="1322447" y="1322447"/>
                  </a:lnTo>
                  <a:lnTo>
                    <a:pt x="0" y="1322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4278065" y="4877660"/>
              <a:ext cx="338755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StockCast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6651919"/>
              <a:ext cx="10621237" cy="1209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유동인구·날씨 데이터를 활용한 </a:t>
              </a:r>
              <a:r>
                <a:rPr lang="en-US" sz="25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판매 예측</a:t>
              </a: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과 </a:t>
              </a:r>
              <a:r>
                <a:rPr lang="en-US" sz="25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발주 추천</a:t>
              </a: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 </a:t>
              </a:r>
            </a:p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‘</a:t>
              </a:r>
              <a:r>
                <a:rPr lang="en-US" b="true" sz="25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부족 재고</a:t>
              </a: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’ 알림을 제공하는 스마트 ERP 시스템 구현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57" t="0" r="-545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6504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17" id="17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프로젝트 문제정의 및 목표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60605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16670542" y="2994363"/>
            <a:ext cx="297140" cy="392853"/>
          </a:xfrm>
          <a:custGeom>
            <a:avLst/>
            <a:gdLst/>
            <a:ahLst/>
            <a:cxnLst/>
            <a:rect r="r" b="b" t="t" l="l"/>
            <a:pathLst>
              <a:path h="392853" w="297140">
                <a:moveTo>
                  <a:pt x="0" y="0"/>
                </a:moveTo>
                <a:lnTo>
                  <a:pt x="297140" y="0"/>
                </a:lnTo>
                <a:lnTo>
                  <a:pt x="297140" y="392853"/>
                </a:lnTo>
                <a:lnTo>
                  <a:pt x="0" y="3928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064439" y="2619798"/>
            <a:ext cx="6819393" cy="6638502"/>
            <a:chOff x="0" y="0"/>
            <a:chExt cx="1796054" cy="17484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96054" cy="1748412"/>
            </a:xfrm>
            <a:custGeom>
              <a:avLst/>
              <a:gdLst/>
              <a:ahLst/>
              <a:cxnLst/>
              <a:rect r="r" b="b" t="t" l="l"/>
              <a:pathLst>
                <a:path h="1748412" w="1796054">
                  <a:moveTo>
                    <a:pt x="0" y="0"/>
                  </a:moveTo>
                  <a:lnTo>
                    <a:pt x="1796054" y="0"/>
                  </a:lnTo>
                  <a:lnTo>
                    <a:pt x="1796054" y="1748412"/>
                  </a:lnTo>
                  <a:lnTo>
                    <a:pt x="0" y="17484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C85F8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96054" cy="1786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50151" y="3100324"/>
            <a:ext cx="2247971" cy="698372"/>
            <a:chOff x="0" y="0"/>
            <a:chExt cx="592058" cy="18393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1C85F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46830" y="2619798"/>
            <a:ext cx="6819393" cy="6638502"/>
            <a:chOff x="0" y="0"/>
            <a:chExt cx="1796054" cy="17484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96054" cy="1748412"/>
            </a:xfrm>
            <a:custGeom>
              <a:avLst/>
              <a:gdLst/>
              <a:ahLst/>
              <a:cxnLst/>
              <a:rect r="r" b="b" t="t" l="l"/>
              <a:pathLst>
                <a:path h="1748412" w="1796054">
                  <a:moveTo>
                    <a:pt x="0" y="0"/>
                  </a:moveTo>
                  <a:lnTo>
                    <a:pt x="1796054" y="0"/>
                  </a:lnTo>
                  <a:lnTo>
                    <a:pt x="1796054" y="1748412"/>
                  </a:lnTo>
                  <a:lnTo>
                    <a:pt x="0" y="17484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96054" cy="1786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932541" y="3100324"/>
            <a:ext cx="2247971" cy="698372"/>
            <a:chOff x="0" y="0"/>
            <a:chExt cx="592058" cy="18393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90807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096369" y="4657541"/>
            <a:ext cx="5972117" cy="1516240"/>
            <a:chOff x="0" y="0"/>
            <a:chExt cx="7962822" cy="2021654"/>
          </a:xfrm>
        </p:grpSpPr>
        <p:sp>
          <p:nvSpPr>
            <p:cNvPr name="AutoShape 40" id="40"/>
            <p:cNvSpPr/>
            <p:nvPr/>
          </p:nvSpPr>
          <p:spPr>
            <a:xfrm>
              <a:off x="98924" y="745489"/>
              <a:ext cx="7764975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1" id="41"/>
            <p:cNvSpPr txBox="true"/>
            <p:nvPr/>
          </p:nvSpPr>
          <p:spPr>
            <a:xfrm rot="0">
              <a:off x="1519984" y="-66675"/>
              <a:ext cx="4922854" cy="57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재고관리의 어려움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984064"/>
              <a:ext cx="7962822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실시간 고객대응이 어려워 재고 과잉, </a:t>
              </a:r>
            </a:p>
            <a:p>
              <a:pPr algn="ctr" marL="0" indent="0" lvl="0">
                <a:lnSpc>
                  <a:spcPts val="329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부족 또는 판매기회 손실 등의 문제가 자주 발생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462845" y="4657541"/>
            <a:ext cx="6069698" cy="1511011"/>
            <a:chOff x="0" y="0"/>
            <a:chExt cx="8092930" cy="2014681"/>
          </a:xfrm>
        </p:grpSpPr>
        <p:sp>
          <p:nvSpPr>
            <p:cNvPr name="AutoShape 44" id="44"/>
            <p:cNvSpPr/>
            <p:nvPr/>
          </p:nvSpPr>
          <p:spPr>
            <a:xfrm>
              <a:off x="100540" y="773891"/>
              <a:ext cx="7891850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5" id="45"/>
            <p:cNvSpPr txBox="true"/>
            <p:nvPr/>
          </p:nvSpPr>
          <p:spPr>
            <a:xfrm rot="0">
              <a:off x="1004417" y="-66675"/>
              <a:ext cx="6084097" cy="57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판매 예측 및 발주 자동화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977091"/>
              <a:ext cx="8092930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유동인구 및 날씨 데이터를 기반으로 </a:t>
              </a:r>
            </a:p>
            <a:p>
              <a:pPr algn="ctr" marL="0" indent="0" lvl="0">
                <a:lnSpc>
                  <a:spcPts val="329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최적의 발주 물량을 추천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415729" y="6870190"/>
            <a:ext cx="6116814" cy="1511011"/>
            <a:chOff x="0" y="0"/>
            <a:chExt cx="8155752" cy="2014681"/>
          </a:xfrm>
        </p:grpSpPr>
        <p:sp>
          <p:nvSpPr>
            <p:cNvPr name="AutoShape 48" id="48"/>
            <p:cNvSpPr/>
            <p:nvPr/>
          </p:nvSpPr>
          <p:spPr>
            <a:xfrm>
              <a:off x="101321" y="773891"/>
              <a:ext cx="7953111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9" id="49"/>
            <p:cNvSpPr txBox="true"/>
            <p:nvPr/>
          </p:nvSpPr>
          <p:spPr>
            <a:xfrm rot="0">
              <a:off x="1012214" y="-66675"/>
              <a:ext cx="6131325" cy="57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스마트 재고 관리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977091"/>
              <a:ext cx="8155752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실시간 재고 알림을 통해 재고 현황 정확하게 </a:t>
              </a:r>
            </a:p>
            <a:p>
              <a:pPr algn="ctr" marL="0" indent="0" lvl="0">
                <a:lnSpc>
                  <a:spcPts val="329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파악하고, 무인 운영에 적합한 관리 자동화 기능 강화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133711" y="6870190"/>
            <a:ext cx="5854009" cy="1466710"/>
            <a:chOff x="0" y="0"/>
            <a:chExt cx="7805345" cy="1955614"/>
          </a:xfrm>
        </p:grpSpPr>
        <p:sp>
          <p:nvSpPr>
            <p:cNvPr name="AutoShape 52" id="52"/>
            <p:cNvSpPr/>
            <p:nvPr/>
          </p:nvSpPr>
          <p:spPr>
            <a:xfrm>
              <a:off x="96967" y="745489"/>
              <a:ext cx="7611411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3" id="53"/>
            <p:cNvSpPr txBox="true"/>
            <p:nvPr/>
          </p:nvSpPr>
          <p:spPr>
            <a:xfrm rot="0">
              <a:off x="1489924" y="-66675"/>
              <a:ext cx="4825497" cy="57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09080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외부환경에 따른 변화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0" y="974539"/>
              <a:ext cx="7805345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날씨나 시간대, 유동 인구 연령층에 따라 </a:t>
              </a:r>
            </a:p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판매 패턴이 크게 달라지는 문제가 발생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2699486" y="3214560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목표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81876" y="3214560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문제</a:t>
            </a:r>
          </a:p>
        </p:txBody>
      </p:sp>
      <p:sp>
        <p:nvSpPr>
          <p:cNvPr name="Freeform 57" id="57"/>
          <p:cNvSpPr/>
          <p:nvPr/>
        </p:nvSpPr>
        <p:spPr>
          <a:xfrm flipH="false" flipV="false" rot="-5400000">
            <a:off x="8773336" y="5555794"/>
            <a:ext cx="983991" cy="983991"/>
          </a:xfrm>
          <a:custGeom>
            <a:avLst/>
            <a:gdLst/>
            <a:ahLst/>
            <a:cxnLst/>
            <a:rect r="r" b="b" t="t" l="l"/>
            <a:pathLst>
              <a:path h="983991" w="983991">
                <a:moveTo>
                  <a:pt x="0" y="0"/>
                </a:moveTo>
                <a:lnTo>
                  <a:pt x="983991" y="0"/>
                </a:lnTo>
                <a:lnTo>
                  <a:pt x="983991" y="983991"/>
                </a:lnTo>
                <a:lnTo>
                  <a:pt x="0" y="98399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57" t="0" r="-545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6504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17" id="17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사용자 패르소나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60605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192073" y="3160799"/>
            <a:ext cx="4913456" cy="1560807"/>
            <a:chOff x="0" y="0"/>
            <a:chExt cx="1317994" cy="4186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17994" cy="418674"/>
            </a:xfrm>
            <a:custGeom>
              <a:avLst/>
              <a:gdLst/>
              <a:ahLst/>
              <a:cxnLst/>
              <a:rect r="r" b="b" t="t" l="l"/>
              <a:pathLst>
                <a:path h="418674" w="1317994">
                  <a:moveTo>
                    <a:pt x="0" y="0"/>
                  </a:moveTo>
                  <a:lnTo>
                    <a:pt x="1317994" y="0"/>
                  </a:lnTo>
                  <a:lnTo>
                    <a:pt x="1317994" y="418674"/>
                  </a:lnTo>
                  <a:lnTo>
                    <a:pt x="0" y="418674"/>
                  </a:ln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317994" cy="466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192073" y="3160799"/>
            <a:ext cx="2839620" cy="676011"/>
            <a:chOff x="0" y="0"/>
            <a:chExt cx="747883" cy="1780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47883" cy="178044"/>
            </a:xfrm>
            <a:custGeom>
              <a:avLst/>
              <a:gdLst/>
              <a:ahLst/>
              <a:cxnLst/>
              <a:rect r="r" b="b" t="t" l="l"/>
              <a:pathLst>
                <a:path h="178044" w="747883">
                  <a:moveTo>
                    <a:pt x="0" y="0"/>
                  </a:moveTo>
                  <a:lnTo>
                    <a:pt x="747883" y="0"/>
                  </a:lnTo>
                  <a:lnTo>
                    <a:pt x="747883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747883" cy="225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253757" y="3258140"/>
            <a:ext cx="27162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거주지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192073" y="4063380"/>
            <a:ext cx="491345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43D63"/>
                </a:solidFill>
                <a:latin typeface="Open Sauce"/>
                <a:ea typeface="Open Sauce"/>
                <a:cs typeface="Open Sauce"/>
                <a:sym typeface="Open Sauce"/>
              </a:rPr>
              <a:t>경기도 수원시 팔달구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192073" y="5007356"/>
            <a:ext cx="10067227" cy="1669143"/>
            <a:chOff x="0" y="0"/>
            <a:chExt cx="2700450" cy="44773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700450" cy="447734"/>
            </a:xfrm>
            <a:custGeom>
              <a:avLst/>
              <a:gdLst/>
              <a:ahLst/>
              <a:cxnLst/>
              <a:rect r="r" b="b" t="t" l="l"/>
              <a:pathLst>
                <a:path h="447734" w="2700450">
                  <a:moveTo>
                    <a:pt x="0" y="0"/>
                  </a:moveTo>
                  <a:lnTo>
                    <a:pt x="2700450" y="0"/>
                  </a:lnTo>
                  <a:lnTo>
                    <a:pt x="2700450" y="447734"/>
                  </a:lnTo>
                  <a:lnTo>
                    <a:pt x="0" y="447734"/>
                  </a:ln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2700450" cy="495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192073" y="5007356"/>
            <a:ext cx="2824381" cy="676011"/>
            <a:chOff x="0" y="0"/>
            <a:chExt cx="743870" cy="17804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43870" cy="178044"/>
            </a:xfrm>
            <a:custGeom>
              <a:avLst/>
              <a:gdLst/>
              <a:ahLst/>
              <a:cxnLst/>
              <a:rect r="r" b="b" t="t" l="l"/>
              <a:pathLst>
                <a:path h="178044" w="743870">
                  <a:moveTo>
                    <a:pt x="0" y="0"/>
                  </a:moveTo>
                  <a:lnTo>
                    <a:pt x="743870" y="0"/>
                  </a:lnTo>
                  <a:lnTo>
                    <a:pt x="743870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743870" cy="225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253426" y="5104697"/>
            <a:ext cx="27016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행동 특성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192073" y="5911968"/>
            <a:ext cx="1006722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43D63"/>
                </a:solidFill>
                <a:latin typeface="Open Sauce"/>
                <a:ea typeface="Open Sauce"/>
                <a:cs typeface="Open Sauce"/>
                <a:sym typeface="Open Sauce"/>
              </a:rPr>
              <a:t>꼼꼼하고 주도적이며, 데이터를 기반으로 한 효율적인 운영 방식 추구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192073" y="6962249"/>
            <a:ext cx="10067227" cy="2170407"/>
            <a:chOff x="0" y="0"/>
            <a:chExt cx="2700450" cy="58219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700450" cy="582194"/>
            </a:xfrm>
            <a:custGeom>
              <a:avLst/>
              <a:gdLst/>
              <a:ahLst/>
              <a:cxnLst/>
              <a:rect r="r" b="b" t="t" l="l"/>
              <a:pathLst>
                <a:path h="582194" w="2700450">
                  <a:moveTo>
                    <a:pt x="0" y="0"/>
                  </a:moveTo>
                  <a:lnTo>
                    <a:pt x="2700450" y="0"/>
                  </a:lnTo>
                  <a:lnTo>
                    <a:pt x="2700450" y="582194"/>
                  </a:lnTo>
                  <a:lnTo>
                    <a:pt x="0" y="582194"/>
                  </a:ln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2700450" cy="629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192073" y="6962249"/>
            <a:ext cx="2824381" cy="676011"/>
            <a:chOff x="0" y="0"/>
            <a:chExt cx="743870" cy="17804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43870" cy="178044"/>
            </a:xfrm>
            <a:custGeom>
              <a:avLst/>
              <a:gdLst/>
              <a:ahLst/>
              <a:cxnLst/>
              <a:rect r="r" b="b" t="t" l="l"/>
              <a:pathLst>
                <a:path h="178044" w="743870">
                  <a:moveTo>
                    <a:pt x="0" y="0"/>
                  </a:moveTo>
                  <a:lnTo>
                    <a:pt x="743870" y="0"/>
                  </a:lnTo>
                  <a:lnTo>
                    <a:pt x="743870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1976D2"/>
            </a:solidFill>
            <a:ln w="9525" cap="sq">
              <a:solidFill>
                <a:srgbClr val="1976D2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743870" cy="225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7253426" y="7059590"/>
            <a:ext cx="27016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Needs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192073" y="7864830"/>
            <a:ext cx="1006722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43D63"/>
                </a:solidFill>
                <a:latin typeface="Open Sauce"/>
                <a:ea typeface="Open Sauce"/>
                <a:cs typeface="Open Sauce"/>
                <a:sym typeface="Open Sauce"/>
              </a:rPr>
              <a:t>재고 부족 시 신속하게 발주를 처리 및 </a:t>
            </a:r>
            <a:r>
              <a:rPr lang="en-US" sz="2199" b="true">
                <a:solidFill>
                  <a:srgbClr val="343D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재고 파악</a:t>
            </a:r>
            <a:r>
              <a:rPr lang="en-US" sz="2199">
                <a:solidFill>
                  <a:srgbClr val="343D63"/>
                </a:solidFill>
                <a:latin typeface="Open Sauce"/>
                <a:ea typeface="Open Sauce"/>
                <a:cs typeface="Open Sauce"/>
                <a:sym typeface="Open Sauce"/>
              </a:rPr>
              <a:t>하고, </a:t>
            </a:r>
          </a:p>
          <a:p>
            <a:pPr algn="ctr">
              <a:lnSpc>
                <a:spcPts val="3079"/>
              </a:lnSpc>
            </a:pPr>
            <a:r>
              <a:rPr lang="en-US" b="true" sz="2199">
                <a:solidFill>
                  <a:srgbClr val="343D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판매 예측</a:t>
            </a:r>
            <a:r>
              <a:rPr lang="en-US" sz="2199">
                <a:solidFill>
                  <a:srgbClr val="343D63"/>
                </a:solidFill>
                <a:latin typeface="Open Sauce"/>
                <a:ea typeface="Open Sauce"/>
                <a:cs typeface="Open Sauce"/>
                <a:sym typeface="Open Sauce"/>
              </a:rPr>
              <a:t>을 통해 매출을 극대화할 수 있는 솔루션이 필요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2345844" y="3160799"/>
            <a:ext cx="4913456" cy="1560807"/>
            <a:chOff x="0" y="0"/>
            <a:chExt cx="1317994" cy="418674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17994" cy="418674"/>
            </a:xfrm>
            <a:custGeom>
              <a:avLst/>
              <a:gdLst/>
              <a:ahLst/>
              <a:cxnLst/>
              <a:rect r="r" b="b" t="t" l="l"/>
              <a:pathLst>
                <a:path h="418674" w="1317994">
                  <a:moveTo>
                    <a:pt x="0" y="0"/>
                  </a:moveTo>
                  <a:lnTo>
                    <a:pt x="1317994" y="0"/>
                  </a:lnTo>
                  <a:lnTo>
                    <a:pt x="1317994" y="418674"/>
                  </a:lnTo>
                  <a:lnTo>
                    <a:pt x="0" y="418674"/>
                  </a:ln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1317994" cy="466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345844" y="3160799"/>
            <a:ext cx="2839620" cy="676011"/>
            <a:chOff x="0" y="0"/>
            <a:chExt cx="747883" cy="17804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47883" cy="178044"/>
            </a:xfrm>
            <a:custGeom>
              <a:avLst/>
              <a:gdLst/>
              <a:ahLst/>
              <a:cxnLst/>
              <a:rect r="r" b="b" t="t" l="l"/>
              <a:pathLst>
                <a:path h="178044" w="747883">
                  <a:moveTo>
                    <a:pt x="0" y="0"/>
                  </a:moveTo>
                  <a:lnTo>
                    <a:pt x="747883" y="0"/>
                  </a:lnTo>
                  <a:lnTo>
                    <a:pt x="747883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747883" cy="225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2407527" y="3258140"/>
            <a:ext cx="27162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거주형태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345844" y="4063380"/>
            <a:ext cx="491345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43D63"/>
                </a:solidFill>
                <a:latin typeface="Open Sauce"/>
                <a:ea typeface="Open Sauce"/>
                <a:cs typeface="Open Sauce"/>
                <a:sym typeface="Open Sauce"/>
              </a:rPr>
              <a:t>4인 가구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2126243" y="3541268"/>
            <a:ext cx="2882731" cy="4383904"/>
          </a:xfrm>
          <a:custGeom>
            <a:avLst/>
            <a:gdLst/>
            <a:ahLst/>
            <a:cxnLst/>
            <a:rect r="r" b="b" t="t" l="l"/>
            <a:pathLst>
              <a:path h="4383904" w="2882731">
                <a:moveTo>
                  <a:pt x="0" y="0"/>
                </a:moveTo>
                <a:lnTo>
                  <a:pt x="2882731" y="0"/>
                </a:lnTo>
                <a:lnTo>
                  <a:pt x="2882731" y="4383904"/>
                </a:lnTo>
                <a:lnTo>
                  <a:pt x="0" y="43839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1210847" y="8316706"/>
            <a:ext cx="471352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43D63"/>
                </a:solidFill>
                <a:latin typeface="Open Sauce"/>
                <a:ea typeface="Open Sauce"/>
                <a:cs typeface="Open Sauce"/>
                <a:sym typeface="Open Sauce"/>
              </a:rPr>
              <a:t>김지수  40세  무인점포 운영자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57" t="0" r="-545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65044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17" id="17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사용자 시나리오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606050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AutoShape 26" id="26"/>
          <p:cNvSpPr/>
          <p:nvPr/>
        </p:nvSpPr>
        <p:spPr>
          <a:xfrm>
            <a:off x="3960937" y="6440247"/>
            <a:ext cx="0" cy="237579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7" id="27"/>
          <p:cNvSpPr/>
          <p:nvPr/>
        </p:nvSpPr>
        <p:spPr>
          <a:xfrm>
            <a:off x="9102190" y="6438844"/>
            <a:ext cx="0" cy="237579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 flipV="true">
            <a:off x="1501948" y="3145818"/>
            <a:ext cx="0" cy="2261560"/>
          </a:xfrm>
          <a:prstGeom prst="line">
            <a:avLst/>
          </a:prstGeom>
          <a:ln cap="flat" w="47625">
            <a:solidFill>
              <a:srgbClr val="1976D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 flipV="true">
            <a:off x="6558780" y="3145818"/>
            <a:ext cx="0" cy="2261560"/>
          </a:xfrm>
          <a:prstGeom prst="line">
            <a:avLst/>
          </a:prstGeom>
          <a:ln cap="flat" w="47625">
            <a:solidFill>
              <a:srgbClr val="1976D2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624819" y="5407378"/>
            <a:ext cx="2161707" cy="1032869"/>
            <a:chOff x="0" y="0"/>
            <a:chExt cx="850561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50561" cy="406400"/>
            </a:xfrm>
            <a:custGeom>
              <a:avLst/>
              <a:gdLst/>
              <a:ahLst/>
              <a:cxnLst/>
              <a:rect r="r" b="b" t="t" l="l"/>
              <a:pathLst>
                <a:path h="406400" w="850561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1976D2"/>
            </a:solidFill>
            <a:ln w="38100" cap="sq">
              <a:solidFill>
                <a:srgbClr val="1976D2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anchor="ctr" rtlCol="false" tIns="49164" lIns="49164" bIns="49164" rIns="49164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24819" y="5628443"/>
            <a:ext cx="1784950" cy="6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19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회원가입 및</a:t>
            </a:r>
          </a:p>
          <a:p>
            <a:pPr algn="ctr">
              <a:lnSpc>
                <a:spcPts val="2551"/>
              </a:lnSpc>
            </a:pPr>
            <a:r>
              <a:rPr lang="en-US" b="true" sz="21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로그인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3163132" y="5407378"/>
            <a:ext cx="2161707" cy="1032869"/>
            <a:chOff x="0" y="0"/>
            <a:chExt cx="850561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50561" cy="406400"/>
            </a:xfrm>
            <a:custGeom>
              <a:avLst/>
              <a:gdLst/>
              <a:ahLst/>
              <a:cxnLst/>
              <a:rect r="r" b="b" t="t" l="l"/>
              <a:pathLst>
                <a:path h="406400" w="850561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anchor="ctr" rtlCol="false" tIns="49164" lIns="49164" bIns="49164" rIns="49164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163132" y="5770516"/>
            <a:ext cx="1784950" cy="3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21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마이</a:t>
            </a:r>
            <a:r>
              <a:rPr lang="en-US" b="true" sz="21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페이지 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5701444" y="5407378"/>
            <a:ext cx="2161707" cy="1031466"/>
            <a:chOff x="0" y="0"/>
            <a:chExt cx="850561" cy="40584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50561" cy="405848"/>
            </a:xfrm>
            <a:custGeom>
              <a:avLst/>
              <a:gdLst/>
              <a:ahLst/>
              <a:cxnLst/>
              <a:rect r="r" b="b" t="t" l="l"/>
              <a:pathLst>
                <a:path h="405848" w="850561">
                  <a:moveTo>
                    <a:pt x="647361" y="0"/>
                  </a:moveTo>
                  <a:lnTo>
                    <a:pt x="0" y="0"/>
                  </a:lnTo>
                  <a:lnTo>
                    <a:pt x="0" y="405848"/>
                  </a:lnTo>
                  <a:lnTo>
                    <a:pt x="647361" y="405848"/>
                  </a:lnTo>
                  <a:lnTo>
                    <a:pt x="850561" y="202924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1976D2"/>
            </a:solidFill>
            <a:ln w="38100" cap="sq">
              <a:solidFill>
                <a:srgbClr val="1976D2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736261" cy="443948"/>
            </a:xfrm>
            <a:prstGeom prst="rect">
              <a:avLst/>
            </a:prstGeom>
          </p:spPr>
          <p:txBody>
            <a:bodyPr anchor="ctr" rtlCol="false" tIns="49164" lIns="49164" bIns="49164" rIns="49164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779416" y="5407378"/>
            <a:ext cx="2161707" cy="1031466"/>
            <a:chOff x="0" y="0"/>
            <a:chExt cx="850561" cy="40584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50561" cy="405848"/>
            </a:xfrm>
            <a:custGeom>
              <a:avLst/>
              <a:gdLst/>
              <a:ahLst/>
              <a:cxnLst/>
              <a:rect r="r" b="b" t="t" l="l"/>
              <a:pathLst>
                <a:path h="405848" w="850561">
                  <a:moveTo>
                    <a:pt x="647361" y="0"/>
                  </a:moveTo>
                  <a:lnTo>
                    <a:pt x="0" y="0"/>
                  </a:lnTo>
                  <a:lnTo>
                    <a:pt x="0" y="405848"/>
                  </a:lnTo>
                  <a:lnTo>
                    <a:pt x="647361" y="405848"/>
                  </a:lnTo>
                  <a:lnTo>
                    <a:pt x="850561" y="202924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1976D2"/>
            </a:solidFill>
            <a:ln w="38100" cap="sq">
              <a:solidFill>
                <a:srgbClr val="1976D2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736261" cy="443948"/>
            </a:xfrm>
            <a:prstGeom prst="rect">
              <a:avLst/>
            </a:prstGeom>
          </p:spPr>
          <p:txBody>
            <a:bodyPr anchor="ctr" rtlCol="false" tIns="49164" lIns="49164" bIns="49164" rIns="49164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701444" y="5770516"/>
            <a:ext cx="1784950" cy="3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21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상품관리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779416" y="5770516"/>
            <a:ext cx="1784950" cy="3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21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매출관리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8239757" y="5407378"/>
            <a:ext cx="2161707" cy="1031466"/>
            <a:chOff x="0" y="0"/>
            <a:chExt cx="850561" cy="40584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50561" cy="405848"/>
            </a:xfrm>
            <a:custGeom>
              <a:avLst/>
              <a:gdLst/>
              <a:ahLst/>
              <a:cxnLst/>
              <a:rect r="r" b="b" t="t" l="l"/>
              <a:pathLst>
                <a:path h="405848" w="850561">
                  <a:moveTo>
                    <a:pt x="647361" y="0"/>
                  </a:moveTo>
                  <a:lnTo>
                    <a:pt x="0" y="0"/>
                  </a:lnTo>
                  <a:lnTo>
                    <a:pt x="0" y="405848"/>
                  </a:lnTo>
                  <a:lnTo>
                    <a:pt x="647361" y="405848"/>
                  </a:lnTo>
                  <a:lnTo>
                    <a:pt x="850561" y="202924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736261" cy="443948"/>
            </a:xfrm>
            <a:prstGeom prst="rect">
              <a:avLst/>
            </a:prstGeom>
          </p:spPr>
          <p:txBody>
            <a:bodyPr anchor="ctr" rtlCol="false" tIns="49164" lIns="49164" bIns="49164" rIns="49164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3317728" y="5407378"/>
            <a:ext cx="2161707" cy="1031466"/>
            <a:chOff x="0" y="0"/>
            <a:chExt cx="850561" cy="40584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50561" cy="405848"/>
            </a:xfrm>
            <a:custGeom>
              <a:avLst/>
              <a:gdLst/>
              <a:ahLst/>
              <a:cxnLst/>
              <a:rect r="r" b="b" t="t" l="l"/>
              <a:pathLst>
                <a:path h="405848" w="850561">
                  <a:moveTo>
                    <a:pt x="647361" y="0"/>
                  </a:moveTo>
                  <a:lnTo>
                    <a:pt x="0" y="0"/>
                  </a:lnTo>
                  <a:lnTo>
                    <a:pt x="0" y="405848"/>
                  </a:lnTo>
                  <a:lnTo>
                    <a:pt x="647361" y="405848"/>
                  </a:lnTo>
                  <a:lnTo>
                    <a:pt x="850561" y="202924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736261" cy="443948"/>
            </a:xfrm>
            <a:prstGeom prst="rect">
              <a:avLst/>
            </a:prstGeom>
          </p:spPr>
          <p:txBody>
            <a:bodyPr anchor="ctr" rtlCol="false" tIns="49164" lIns="49164" bIns="49164" rIns="49164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8239757" y="5770516"/>
            <a:ext cx="1784950" cy="3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21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발주관리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317728" y="5608591"/>
            <a:ext cx="1784950" cy="6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19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메인페이지</a:t>
            </a:r>
          </a:p>
          <a:p>
            <a:pPr algn="ctr">
              <a:lnSpc>
                <a:spcPts val="2551"/>
              </a:lnSpc>
            </a:pPr>
            <a:r>
              <a:rPr lang="en-US" b="true" sz="21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진입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55513" y="3812580"/>
            <a:ext cx="3255106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사업자등록번호 API인증 후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관리자 계정 생성, 로그인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812346" y="3812580"/>
            <a:ext cx="456946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상품 </a:t>
            </a: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등록 및 재고 현황 조회 안전재고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부족 시 발주관리로 자동 연동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197080" y="7800026"/>
            <a:ext cx="3447586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관리자 정보와 관리 점포 목록 확인 점포별 상세 정보 열람 및 수정 가능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338333" y="7800026"/>
            <a:ext cx="410117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기</a:t>
            </a: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상·유동인구 기반 판매 예측으로 발주</a:t>
            </a: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 목록</a:t>
            </a: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 추천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발주서 작성·발주 현황·입고 처리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755513" y="3348973"/>
            <a:ext cx="134227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1976D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01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812346" y="3348973"/>
            <a:ext cx="15129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1976D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03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197080" y="7321575"/>
            <a:ext cx="130645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1976D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02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338333" y="7321575"/>
            <a:ext cx="126085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1976D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04</a:t>
            </a:r>
          </a:p>
        </p:txBody>
      </p:sp>
      <p:sp>
        <p:nvSpPr>
          <p:cNvPr name="AutoShape 62" id="62"/>
          <p:cNvSpPr/>
          <p:nvPr/>
        </p:nvSpPr>
        <p:spPr>
          <a:xfrm flipV="true">
            <a:off x="11634223" y="3182448"/>
            <a:ext cx="0" cy="2261560"/>
          </a:xfrm>
          <a:prstGeom prst="line">
            <a:avLst/>
          </a:prstGeom>
          <a:ln cap="flat" w="47625">
            <a:solidFill>
              <a:srgbClr val="1976D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63" id="63"/>
          <p:cNvSpPr txBox="true"/>
          <p:nvPr/>
        </p:nvSpPr>
        <p:spPr>
          <a:xfrm rot="0">
            <a:off x="11887788" y="3812580"/>
            <a:ext cx="495642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거래명세서</a:t>
            </a: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 관리 매출실적 및 고객분석 확인 상세 회계실적 조회 및 세무자료 조회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887788" y="3348973"/>
            <a:ext cx="120005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1976D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05</a:t>
            </a:r>
          </a:p>
        </p:txBody>
      </p:sp>
      <p:sp>
        <p:nvSpPr>
          <p:cNvPr name="AutoShape 65" id="65"/>
          <p:cNvSpPr/>
          <p:nvPr/>
        </p:nvSpPr>
        <p:spPr>
          <a:xfrm>
            <a:off x="14227695" y="6440247"/>
            <a:ext cx="0" cy="237579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66" id="66"/>
          <p:cNvSpPr txBox="true"/>
          <p:nvPr/>
        </p:nvSpPr>
        <p:spPr>
          <a:xfrm rot="0">
            <a:off x="14463838" y="7800026"/>
            <a:ext cx="328038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Open Sauce"/>
                <a:ea typeface="Open Sauce"/>
                <a:cs typeface="Open Sauce"/>
                <a:sym typeface="Open Sauce"/>
              </a:rPr>
              <a:t>상품관리·발주관리·매출관리등 주요 관리 항목 확인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463838" y="7321575"/>
            <a:ext cx="124565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1976D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06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7511"/>
            <a:ext cx="13815571" cy="7033056"/>
          </a:xfrm>
          <a:custGeom>
            <a:avLst/>
            <a:gdLst/>
            <a:ahLst/>
            <a:cxnLst/>
            <a:rect r="r" b="b" t="t" l="l"/>
            <a:pathLst>
              <a:path h="7033056" w="13815571">
                <a:moveTo>
                  <a:pt x="13815571" y="0"/>
                </a:moveTo>
                <a:lnTo>
                  <a:pt x="0" y="0"/>
                </a:lnTo>
                <a:lnTo>
                  <a:pt x="0" y="7033056"/>
                </a:lnTo>
                <a:lnTo>
                  <a:pt x="13815571" y="7033056"/>
                </a:lnTo>
                <a:lnTo>
                  <a:pt x="138155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711" y="413873"/>
            <a:ext cx="165990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StockCast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4683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334972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6050" y="343515"/>
            <a:ext cx="28292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개요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10806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30920" y="388990"/>
            <a:ext cx="1846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목차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46830" y="341617"/>
            <a:ext cx="449892" cy="498998"/>
          </a:xfrm>
          <a:custGeom>
            <a:avLst/>
            <a:gdLst/>
            <a:ahLst/>
            <a:cxnLst/>
            <a:rect r="r" b="b" t="t" l="l"/>
            <a:pathLst>
              <a:path h="498998" w="449892">
                <a:moveTo>
                  <a:pt x="0" y="0"/>
                </a:moveTo>
                <a:lnTo>
                  <a:pt x="449892" y="0"/>
                </a:lnTo>
                <a:lnTo>
                  <a:pt x="449892" y="498997"/>
                </a:lnTo>
                <a:lnTo>
                  <a:pt x="0" y="49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457" t="0" r="-5457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25909" y="350028"/>
            <a:ext cx="397820" cy="39782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676902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7995" y="1348239"/>
            <a:ext cx="17719048" cy="510426"/>
            <a:chOff x="0" y="0"/>
            <a:chExt cx="23625397" cy="680568"/>
          </a:xfrm>
        </p:grpSpPr>
        <p:sp>
          <p:nvSpPr>
            <p:cNvPr name="AutoShape 18" id="18"/>
            <p:cNvSpPr/>
            <p:nvPr/>
          </p:nvSpPr>
          <p:spPr>
            <a:xfrm>
              <a:off x="689069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9" id="19"/>
            <p:cNvSpPr/>
            <p:nvPr/>
          </p:nvSpPr>
          <p:spPr>
            <a:xfrm flipH="true">
              <a:off x="0" y="372034"/>
              <a:ext cx="457904" cy="0"/>
            </a:xfrm>
            <a:prstGeom prst="line">
              <a:avLst/>
            </a:prstGeom>
            <a:ln cap="rnd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375574" y="127370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909731" y="0"/>
              <a:ext cx="21715666" cy="680568"/>
              <a:chOff x="0" y="0"/>
              <a:chExt cx="12967479" cy="406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96747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967479">
                    <a:moveTo>
                      <a:pt x="12764279" y="0"/>
                    </a:moveTo>
                    <a:cubicBezTo>
                      <a:pt x="12876504" y="0"/>
                      <a:pt x="12967479" y="90976"/>
                      <a:pt x="12967479" y="203200"/>
                    </a:cubicBezTo>
                    <a:cubicBezTo>
                      <a:pt x="12967479" y="315424"/>
                      <a:pt x="12876504" y="406400"/>
                      <a:pt x="127642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F3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9525"/>
                <a:ext cx="12967479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112576" y="127370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8"/>
                  </a:lnTo>
                  <a:lnTo>
                    <a:pt x="0" y="42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786433" y="42892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3333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프로젝트 팀 구성 및 역할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138139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393953" y="343515"/>
            <a:ext cx="338167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프로젝트 팀 구성 및 역할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55538" y="2420639"/>
            <a:ext cx="2504139" cy="2347084"/>
          </a:xfrm>
          <a:custGeom>
            <a:avLst/>
            <a:gdLst/>
            <a:ahLst/>
            <a:cxnLst/>
            <a:rect r="r" b="b" t="t" l="l"/>
            <a:pathLst>
              <a:path h="2347084" w="2504139">
                <a:moveTo>
                  <a:pt x="0" y="0"/>
                </a:moveTo>
                <a:lnTo>
                  <a:pt x="2504139" y="0"/>
                </a:lnTo>
                <a:lnTo>
                  <a:pt x="2504139" y="2347085"/>
                </a:lnTo>
                <a:lnTo>
                  <a:pt x="0" y="234708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4435" r="0" b="-2255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52471" y="6175167"/>
            <a:ext cx="231027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프로젝트 총괄 관리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0521" y="6904924"/>
            <a:ext cx="303417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GitHub 브랜치 전략 수립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9358" y="7634681"/>
            <a:ext cx="39765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상품 관리 및 상품 카테고리 CRU구현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6474" y="8364437"/>
            <a:ext cx="388226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Open Sauce"/>
                <a:ea typeface="Open Sauce"/>
                <a:cs typeface="Open Sauce"/>
                <a:sym typeface="Open Sauce"/>
              </a:rPr>
              <a:t>재고현황 및 안전 재고 조건 구현</a:t>
            </a:r>
          </a:p>
        </p:txBody>
      </p:sp>
      <p:sp>
        <p:nvSpPr>
          <p:cNvPr name="AutoShape 33" id="33"/>
          <p:cNvSpPr/>
          <p:nvPr/>
        </p:nvSpPr>
        <p:spPr>
          <a:xfrm flipV="true">
            <a:off x="430406" y="8948391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430406" y="8218634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430406" y="7488877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430406" y="6759120"/>
            <a:ext cx="415440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990521" y="5132560"/>
            <a:ext cx="3034173" cy="609256"/>
            <a:chOff x="0" y="0"/>
            <a:chExt cx="2121015" cy="42589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121015" cy="425895"/>
            </a:xfrm>
            <a:custGeom>
              <a:avLst/>
              <a:gdLst/>
              <a:ahLst/>
              <a:cxnLst/>
              <a:rect r="r" b="b" t="t" l="l"/>
              <a:pathLst>
                <a:path h="425895" w="2121015">
                  <a:moveTo>
                    <a:pt x="1917815" y="0"/>
                  </a:moveTo>
                  <a:cubicBezTo>
                    <a:pt x="2030039" y="0"/>
                    <a:pt x="2121015" y="95340"/>
                    <a:pt x="2121015" y="212948"/>
                  </a:cubicBezTo>
                  <a:cubicBezTo>
                    <a:pt x="2121015" y="330556"/>
                    <a:pt x="2030039" y="425895"/>
                    <a:pt x="1917815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76D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121015" cy="46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임유림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4854667" y="2420639"/>
            <a:ext cx="4154404" cy="7293567"/>
            <a:chOff x="0" y="0"/>
            <a:chExt cx="5539206" cy="97247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100177" y="0"/>
              <a:ext cx="3338852" cy="3129446"/>
            </a:xfrm>
            <a:custGeom>
              <a:avLst/>
              <a:gdLst/>
              <a:ahLst/>
              <a:cxnLst/>
              <a:rect r="r" b="b" t="t" l="l"/>
              <a:pathLst>
                <a:path h="3129446" w="3338852">
                  <a:moveTo>
                    <a:pt x="0" y="0"/>
                  </a:moveTo>
                  <a:lnTo>
                    <a:pt x="3338852" y="0"/>
                  </a:lnTo>
                  <a:lnTo>
                    <a:pt x="3338852" y="3129446"/>
                  </a:lnTo>
                  <a:lnTo>
                    <a:pt x="0" y="3129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-6691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292595" y="5028262"/>
              <a:ext cx="495401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Figma를 활용한 UI 시안 제작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292595" y="6010544"/>
              <a:ext cx="495401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전체 화면 구성 및 CSS 스타일링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18603" y="6992826"/>
              <a:ext cx="5301999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chart.js 활용 고객 분석 그래프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7975108"/>
              <a:ext cx="553920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날씨 API, 유동인구 API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8957390"/>
              <a:ext cx="553920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발주서 및 발주 현황 CRUD 기능 구현</a:t>
              </a:r>
            </a:p>
          </p:txBody>
        </p:sp>
        <p:sp>
          <p:nvSpPr>
            <p:cNvPr name="AutoShape 47" id="47"/>
            <p:cNvSpPr/>
            <p:nvPr/>
          </p:nvSpPr>
          <p:spPr>
            <a:xfrm>
              <a:off x="0" y="8736124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9718406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7753842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6771560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V="true">
              <a:off x="0" y="5789278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2" id="52"/>
            <p:cNvGrpSpPr/>
            <p:nvPr/>
          </p:nvGrpSpPr>
          <p:grpSpPr>
            <a:xfrm rot="0">
              <a:off x="698154" y="3615894"/>
              <a:ext cx="4142897" cy="812341"/>
              <a:chOff x="0" y="0"/>
              <a:chExt cx="2172045" cy="42589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2172045" cy="425895"/>
              </a:xfrm>
              <a:custGeom>
                <a:avLst/>
                <a:gdLst/>
                <a:ahLst/>
                <a:cxnLst/>
                <a:rect r="r" b="b" t="t" l="l"/>
                <a:pathLst>
                  <a:path h="425895" w="2172045">
                    <a:moveTo>
                      <a:pt x="1968845" y="0"/>
                    </a:moveTo>
                    <a:cubicBezTo>
                      <a:pt x="2081069" y="0"/>
                      <a:pt x="2172045" y="95340"/>
                      <a:pt x="2172045" y="212948"/>
                    </a:cubicBezTo>
                    <a:cubicBezTo>
                      <a:pt x="2172045" y="330556"/>
                      <a:pt x="2081069" y="425895"/>
                      <a:pt x="1968845" y="425895"/>
                    </a:cubicBezTo>
                    <a:lnTo>
                      <a:pt x="203200" y="425895"/>
                    </a:lnTo>
                    <a:cubicBezTo>
                      <a:pt x="90976" y="425895"/>
                      <a:pt x="0" y="330556"/>
                      <a:pt x="0" y="212948"/>
                    </a:cubicBezTo>
                    <a:cubicBezTo>
                      <a:pt x="0" y="953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38100"/>
                <a:ext cx="2172045" cy="4639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b="true" sz="2199">
                    <a:solidFill>
                      <a:srgbClr val="FFFFFF"/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김아영</a:t>
                </a:r>
              </a:p>
            </p:txBody>
          </p:sp>
        </p:grpSp>
      </p:grpSp>
      <p:grpSp>
        <p:nvGrpSpPr>
          <p:cNvPr name="Group 55" id="55"/>
          <p:cNvGrpSpPr/>
          <p:nvPr/>
        </p:nvGrpSpPr>
        <p:grpSpPr>
          <a:xfrm rot="0">
            <a:off x="9278929" y="2420639"/>
            <a:ext cx="4154404" cy="7293567"/>
            <a:chOff x="0" y="0"/>
            <a:chExt cx="5539206" cy="9724756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698154" y="3615894"/>
              <a:ext cx="4142897" cy="812341"/>
              <a:chOff x="0" y="0"/>
              <a:chExt cx="2172045" cy="42589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2172045" cy="425895"/>
              </a:xfrm>
              <a:custGeom>
                <a:avLst/>
                <a:gdLst/>
                <a:ahLst/>
                <a:cxnLst/>
                <a:rect r="r" b="b" t="t" l="l"/>
                <a:pathLst>
                  <a:path h="425895" w="2172045">
                    <a:moveTo>
                      <a:pt x="1968845" y="0"/>
                    </a:moveTo>
                    <a:cubicBezTo>
                      <a:pt x="2081069" y="0"/>
                      <a:pt x="2172045" y="95340"/>
                      <a:pt x="2172045" y="212948"/>
                    </a:cubicBezTo>
                    <a:cubicBezTo>
                      <a:pt x="2172045" y="330556"/>
                      <a:pt x="2081069" y="425895"/>
                      <a:pt x="1968845" y="425895"/>
                    </a:cubicBezTo>
                    <a:lnTo>
                      <a:pt x="203200" y="425895"/>
                    </a:lnTo>
                    <a:cubicBezTo>
                      <a:pt x="90976" y="425895"/>
                      <a:pt x="0" y="330556"/>
                      <a:pt x="0" y="212948"/>
                    </a:cubicBezTo>
                    <a:cubicBezTo>
                      <a:pt x="0" y="953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38100"/>
                <a:ext cx="2172045" cy="4639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b="true" sz="2199">
                    <a:solidFill>
                      <a:srgbClr val="FFFFFF"/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박진성</a:t>
                </a:r>
              </a:p>
            </p:txBody>
          </p:sp>
        </p:grpSp>
        <p:sp>
          <p:nvSpPr>
            <p:cNvPr name="Freeform 59" id="59"/>
            <p:cNvSpPr/>
            <p:nvPr/>
          </p:nvSpPr>
          <p:spPr>
            <a:xfrm flipH="false" flipV="false" rot="0">
              <a:off x="1100177" y="0"/>
              <a:ext cx="3338852" cy="3135796"/>
            </a:xfrm>
            <a:custGeom>
              <a:avLst/>
              <a:gdLst/>
              <a:ahLst/>
              <a:cxnLst/>
              <a:rect r="r" b="b" t="t" l="l"/>
              <a:pathLst>
                <a:path h="3135796" w="3338852">
                  <a:moveTo>
                    <a:pt x="0" y="0"/>
                  </a:moveTo>
                  <a:lnTo>
                    <a:pt x="3338852" y="0"/>
                  </a:lnTo>
                  <a:lnTo>
                    <a:pt x="3338852" y="3135796"/>
                  </a:lnTo>
                  <a:lnTo>
                    <a:pt x="0" y="3135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-2220" r="0" b="-4254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 rot="0">
              <a:off x="114887" y="5028262"/>
              <a:ext cx="5309432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구글 로그인 API, 사업자등록번호 API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92595" y="6010544"/>
              <a:ext cx="495401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관리자 회원가입/로그인 구현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118603" y="6992826"/>
              <a:ext cx="5301999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거래처 관리 CRU 및 정규화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0" y="7975108"/>
              <a:ext cx="553920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관리자 정보 RUD 구현 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0" y="8957390"/>
              <a:ext cx="553920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로그인 및 점포에 따른 접근제어</a:t>
              </a:r>
            </a:p>
          </p:txBody>
        </p:sp>
        <p:sp>
          <p:nvSpPr>
            <p:cNvPr name="AutoShape 65" id="65"/>
            <p:cNvSpPr/>
            <p:nvPr/>
          </p:nvSpPr>
          <p:spPr>
            <a:xfrm>
              <a:off x="0" y="8736124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6" id="66"/>
            <p:cNvSpPr/>
            <p:nvPr/>
          </p:nvSpPr>
          <p:spPr>
            <a:xfrm>
              <a:off x="0" y="9718406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7" id="67"/>
            <p:cNvSpPr/>
            <p:nvPr/>
          </p:nvSpPr>
          <p:spPr>
            <a:xfrm>
              <a:off x="0" y="7753842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8" id="68"/>
            <p:cNvSpPr/>
            <p:nvPr/>
          </p:nvSpPr>
          <p:spPr>
            <a:xfrm>
              <a:off x="0" y="6771560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9" id="69"/>
            <p:cNvSpPr/>
            <p:nvPr/>
          </p:nvSpPr>
          <p:spPr>
            <a:xfrm flipV="true">
              <a:off x="0" y="5789278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13703190" y="2420639"/>
            <a:ext cx="4154404" cy="7284042"/>
            <a:chOff x="0" y="0"/>
            <a:chExt cx="5539206" cy="9712056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698154" y="3615894"/>
              <a:ext cx="4142897" cy="812341"/>
              <a:chOff x="0" y="0"/>
              <a:chExt cx="2172045" cy="425895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172045" cy="425895"/>
              </a:xfrm>
              <a:custGeom>
                <a:avLst/>
                <a:gdLst/>
                <a:ahLst/>
                <a:cxnLst/>
                <a:rect r="r" b="b" t="t" l="l"/>
                <a:pathLst>
                  <a:path h="425895" w="2172045">
                    <a:moveTo>
                      <a:pt x="1968845" y="0"/>
                    </a:moveTo>
                    <a:cubicBezTo>
                      <a:pt x="2081069" y="0"/>
                      <a:pt x="2172045" y="95340"/>
                      <a:pt x="2172045" y="212948"/>
                    </a:cubicBezTo>
                    <a:cubicBezTo>
                      <a:pt x="2172045" y="330556"/>
                      <a:pt x="2081069" y="425895"/>
                      <a:pt x="1968845" y="425895"/>
                    </a:cubicBezTo>
                    <a:lnTo>
                      <a:pt x="203200" y="425895"/>
                    </a:lnTo>
                    <a:cubicBezTo>
                      <a:pt x="90976" y="425895"/>
                      <a:pt x="0" y="330556"/>
                      <a:pt x="0" y="212948"/>
                    </a:cubicBezTo>
                    <a:cubicBezTo>
                      <a:pt x="0" y="953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38100"/>
                <a:ext cx="2172045" cy="4639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b="true" sz="2199">
                    <a:solidFill>
                      <a:srgbClr val="FFFFFF"/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이현호</a:t>
                </a:r>
              </a:p>
            </p:txBody>
          </p:sp>
        </p:grpSp>
        <p:sp>
          <p:nvSpPr>
            <p:cNvPr name="Freeform 74" id="74"/>
            <p:cNvSpPr/>
            <p:nvPr/>
          </p:nvSpPr>
          <p:spPr>
            <a:xfrm flipH="false" flipV="false" rot="0">
              <a:off x="1100177" y="0"/>
              <a:ext cx="3338852" cy="3135796"/>
            </a:xfrm>
            <a:custGeom>
              <a:avLst/>
              <a:gdLst/>
              <a:ahLst/>
              <a:cxnLst/>
              <a:rect r="r" b="b" t="t" l="l"/>
              <a:pathLst>
                <a:path h="3135796" w="3338852">
                  <a:moveTo>
                    <a:pt x="0" y="0"/>
                  </a:moveTo>
                  <a:lnTo>
                    <a:pt x="3338852" y="0"/>
                  </a:lnTo>
                  <a:lnTo>
                    <a:pt x="3338852" y="3135796"/>
                  </a:lnTo>
                  <a:lnTo>
                    <a:pt x="0" y="3135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-6475" r="0" b="0"/>
              </a:stretch>
            </a:blipFill>
          </p:spPr>
        </p:sp>
        <p:sp>
          <p:nvSpPr>
            <p:cNvPr name="TextBox 75" id="75"/>
            <p:cNvSpPr txBox="true"/>
            <p:nvPr/>
          </p:nvSpPr>
          <p:spPr>
            <a:xfrm rot="0">
              <a:off x="292595" y="5028262"/>
              <a:ext cx="495401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회계 관리, 수익/비용 구현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292595" y="6007722"/>
              <a:ext cx="495401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chart.js 활용 매출 관리 그래프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118603" y="6987182"/>
              <a:ext cx="5301999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기간별 회계 내역 조회 구현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0" y="7966641"/>
              <a:ext cx="553920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거래명세서 리스트 구현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0" y="8946101"/>
              <a:ext cx="5539206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DB 설계 및 조정</a:t>
              </a:r>
            </a:p>
          </p:txBody>
        </p:sp>
        <p:sp>
          <p:nvSpPr>
            <p:cNvPr name="AutoShape 80" id="80"/>
            <p:cNvSpPr/>
            <p:nvPr/>
          </p:nvSpPr>
          <p:spPr>
            <a:xfrm>
              <a:off x="0" y="8726246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1" id="81"/>
            <p:cNvSpPr/>
            <p:nvPr/>
          </p:nvSpPr>
          <p:spPr>
            <a:xfrm>
              <a:off x="0" y="9705706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2" id="82"/>
            <p:cNvSpPr/>
            <p:nvPr/>
          </p:nvSpPr>
          <p:spPr>
            <a:xfrm>
              <a:off x="0" y="7746786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3" id="83"/>
            <p:cNvSpPr/>
            <p:nvPr/>
          </p:nvSpPr>
          <p:spPr>
            <a:xfrm>
              <a:off x="0" y="6767327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4" id="84"/>
            <p:cNvSpPr/>
            <p:nvPr/>
          </p:nvSpPr>
          <p:spPr>
            <a:xfrm flipV="true">
              <a:off x="0" y="5787867"/>
              <a:ext cx="553920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DAGv3n0udsw</dc:identifier>
  <dcterms:modified xsi:type="dcterms:W3CDTF">2011-08-01T06:04:30Z</dcterms:modified>
  <cp:revision>1</cp:revision>
  <dc:title>StockCast ERP Team Project</dc:title>
</cp:coreProperties>
</file>